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3" r:id="rId1"/>
  </p:sldMasterIdLst>
  <p:notesMasterIdLst>
    <p:notesMasterId r:id="rId65"/>
  </p:notesMasterIdLst>
  <p:handoutMasterIdLst>
    <p:handoutMasterId r:id="rId66"/>
  </p:handoutMasterIdLst>
  <p:sldIdLst>
    <p:sldId id="441" r:id="rId2"/>
    <p:sldId id="516" r:id="rId3"/>
    <p:sldId id="537" r:id="rId4"/>
    <p:sldId id="596" r:id="rId5"/>
    <p:sldId id="531" r:id="rId6"/>
    <p:sldId id="533" r:id="rId7"/>
    <p:sldId id="534" r:id="rId8"/>
    <p:sldId id="535" r:id="rId9"/>
    <p:sldId id="597" r:id="rId10"/>
    <p:sldId id="602" r:id="rId11"/>
    <p:sldId id="603" r:id="rId12"/>
    <p:sldId id="356" r:id="rId13"/>
    <p:sldId id="554" r:id="rId14"/>
    <p:sldId id="577" r:id="rId15"/>
    <p:sldId id="594" r:id="rId16"/>
    <p:sldId id="555" r:id="rId17"/>
    <p:sldId id="502" r:id="rId18"/>
    <p:sldId id="579" r:id="rId19"/>
    <p:sldId id="557" r:id="rId20"/>
    <p:sldId id="335" r:id="rId21"/>
    <p:sldId id="581" r:id="rId22"/>
    <p:sldId id="559" r:id="rId23"/>
    <p:sldId id="482" r:id="rId24"/>
    <p:sldId id="501" r:id="rId25"/>
    <p:sldId id="583" r:id="rId26"/>
    <p:sldId id="561" r:id="rId27"/>
    <p:sldId id="401" r:id="rId28"/>
    <p:sldId id="595" r:id="rId29"/>
    <p:sldId id="585" r:id="rId30"/>
    <p:sldId id="563" r:id="rId31"/>
    <p:sldId id="562" r:id="rId32"/>
    <p:sldId id="586" r:id="rId33"/>
    <p:sldId id="565" r:id="rId34"/>
    <p:sldId id="545" r:id="rId35"/>
    <p:sldId id="546" r:id="rId36"/>
    <p:sldId id="547" r:id="rId37"/>
    <p:sldId id="588" r:id="rId38"/>
    <p:sldId id="567" r:id="rId39"/>
    <p:sldId id="346" r:id="rId40"/>
    <p:sldId id="607" r:id="rId41"/>
    <p:sldId id="606" r:id="rId42"/>
    <p:sldId id="524" r:id="rId43"/>
    <p:sldId id="548" r:id="rId44"/>
    <p:sldId id="569" r:id="rId45"/>
    <p:sldId id="343" r:id="rId46"/>
    <p:sldId id="497" r:id="rId47"/>
    <p:sldId id="589" r:id="rId48"/>
    <p:sldId id="571" r:id="rId49"/>
    <p:sldId id="350" r:id="rId50"/>
    <p:sldId id="460" r:id="rId51"/>
    <p:sldId id="550" r:id="rId52"/>
    <p:sldId id="551" r:id="rId53"/>
    <p:sldId id="573" r:id="rId54"/>
    <p:sldId id="387" r:id="rId55"/>
    <p:sldId id="590" r:id="rId56"/>
    <p:sldId id="575" r:id="rId57"/>
    <p:sldId id="371" r:id="rId58"/>
    <p:sldId id="523" r:id="rId59"/>
    <p:sldId id="591" r:id="rId60"/>
    <p:sldId id="600" r:id="rId61"/>
    <p:sldId id="604" r:id="rId62"/>
    <p:sldId id="601" r:id="rId63"/>
    <p:sldId id="394" r:id="rId64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66"/>
    <a:srgbClr val="339966"/>
    <a:srgbClr val="00FF00"/>
    <a:srgbClr val="CCFF99"/>
    <a:srgbClr val="009900"/>
    <a:srgbClr val="EAEAEA"/>
    <a:srgbClr val="FFFF00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Estilo Médio 4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3717" autoAdjust="0"/>
  </p:normalViewPr>
  <p:slideViewPr>
    <p:cSldViewPr>
      <p:cViewPr>
        <p:scale>
          <a:sx n="70" d="100"/>
          <a:sy n="70" d="100"/>
        </p:scale>
        <p:origin x="-1170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16"/>
    </p:cViewPr>
  </p:sorterViewPr>
  <p:notesViewPr>
    <p:cSldViewPr>
      <p:cViewPr varScale="1">
        <p:scale>
          <a:sx n="36" d="100"/>
          <a:sy n="36" d="100"/>
        </p:scale>
        <p:origin x="-1530" y="-90"/>
      </p:cViewPr>
      <p:guideLst>
        <p:guide orient="horz" pos="3127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asta_de_Trabalho_do_Microsoft_Office_Excel_2007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asta_de_Trabalho_do_Microsoft_Office_Excel_2007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asta_de_Trabalho_do_Microsoft_Office_Excel_2007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asta_de_Trabalho_do_Microsoft_Office_Excel_2007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asta_de_Trabalho_do_Microsoft_Office_Excel_2007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layout/>
    </c:title>
    <c:view3D>
      <c:rotX val="60"/>
      <c:perspective val="30"/>
    </c:view3D>
    <c:plotArea>
      <c:layout>
        <c:manualLayout>
          <c:layoutTarget val="inner"/>
          <c:xMode val="edge"/>
          <c:yMode val="edge"/>
          <c:x val="0.11527777777777783"/>
          <c:y val="0.22477130981273596"/>
          <c:w val="0.76527777777777772"/>
          <c:h val="0.69493426427395821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UNIÃO</c:v>
                </c:pt>
              </c:strCache>
            </c:strRef>
          </c:tx>
          <c:dLbls>
            <c:dLbl>
              <c:idx val="0"/>
              <c:layout>
                <c:manualLayout>
                  <c:x val="7.7989391951006182E-2"/>
                  <c:y val="-1.5185171901214724E-3"/>
                </c:manualLayout>
              </c:layout>
              <c:dLblPos val="bestFit"/>
              <c:showCatName val="1"/>
              <c:separator> </c:separator>
            </c:dLbl>
            <c:dLbl>
              <c:idx val="1"/>
              <c:layout>
                <c:manualLayout>
                  <c:x val="6.767880577427822E-2"/>
                  <c:y val="-6.4925616409422612E-2"/>
                </c:manualLayout>
              </c:layout>
              <c:dLblPos val="bestFit"/>
              <c:showCatName val="1"/>
              <c:separator> </c:separator>
            </c:dLbl>
            <c:dLbl>
              <c:idx val="2"/>
              <c:layout>
                <c:manualLayout>
                  <c:x val="7.348895450568671E-2"/>
                  <c:y val="-5.0940305823559663E-2"/>
                </c:manualLayout>
              </c:layout>
              <c:dLblPos val="bestFit"/>
              <c:showCatName val="1"/>
              <c:separator> </c:separator>
            </c:dLbl>
            <c:dLbl>
              <c:idx val="3"/>
              <c:layout>
                <c:manualLayout>
                  <c:x val="8.1239720034995633E-2"/>
                  <c:y val="-1.7588879722949528E-2"/>
                </c:manualLayout>
              </c:layout>
              <c:dLblPos val="bestFit"/>
              <c:showCatName val="1"/>
              <c:separator> </c:separator>
            </c:dLbl>
            <c:dLbl>
              <c:idx val="4"/>
              <c:layout>
                <c:manualLayout>
                  <c:x val="8.2109361329833805E-2"/>
                  <c:y val="2.4550530229666565E-2"/>
                </c:manualLayout>
              </c:layout>
              <c:dLblPos val="bestFit"/>
              <c:showCatName val="1"/>
              <c:separator> </c:separator>
            </c:dLbl>
            <c:dLbl>
              <c:idx val="5"/>
              <c:layout>
                <c:manualLayout>
                  <c:x val="0.11978444881889777"/>
                  <c:y val="0.11852245057366816"/>
                </c:manualLayout>
              </c:layout>
              <c:dLblPos val="bestFit"/>
              <c:showCatName val="1"/>
              <c:separator> </c:separator>
            </c:dLbl>
            <c:dLbl>
              <c:idx val="6"/>
              <c:layout>
                <c:manualLayout>
                  <c:x val="0.13207338145231862"/>
                  <c:y val="-2.3733406660848142E-2"/>
                </c:manualLayout>
              </c:layout>
              <c:dLblPos val="bestFit"/>
              <c:showCatName val="1"/>
              <c:separator> </c:separator>
            </c:dLbl>
            <c:dLbl>
              <c:idx val="7"/>
              <c:layout>
                <c:manualLayout>
                  <c:x val="-4.7260170603674476E-2"/>
                  <c:y val="3.5163093942908154E-2"/>
                </c:manualLayout>
              </c:layout>
              <c:dLblPos val="bestFit"/>
              <c:showCatName val="1"/>
              <c:separator> </c:separator>
            </c:dLbl>
            <c:dLbl>
              <c:idx val="8"/>
              <c:layout>
                <c:manualLayout>
                  <c:x val="-5.5139490376202992E-2"/>
                  <c:y val="-5.7786864013326536E-3"/>
                </c:manualLayout>
              </c:layout>
              <c:dLblPos val="bestFit"/>
              <c:showCatName val="1"/>
              <c:separator> </c:separator>
            </c:dLbl>
            <c:dLbl>
              <c:idx val="9"/>
              <c:layout>
                <c:manualLayout>
                  <c:x val="-3.5764763779527559E-2"/>
                  <c:y val="-6.4384268059889477E-2"/>
                </c:manualLayout>
              </c:layout>
              <c:dLblPos val="bestFit"/>
              <c:showCatName val="1"/>
              <c:separator> </c:separator>
            </c:dLbl>
            <c:dLbl>
              <c:idx val="10"/>
              <c:layout>
                <c:manualLayout>
                  <c:x val="-0.10551202974628177"/>
                  <c:y val="-4.7607570268880836E-2"/>
                </c:manualLayout>
              </c:layout>
              <c:dLblPos val="bestFit"/>
              <c:showCatName val="1"/>
              <c:separator> </c:separator>
            </c:dLbl>
            <c:dLbl>
              <c:idx val="11"/>
              <c:layout>
                <c:manualLayout>
                  <c:x val="0.18555402449693795"/>
                  <c:y val="-2.0388556125437867E-2"/>
                </c:manualLayout>
              </c:layout>
              <c:dLblPos val="bestFit"/>
              <c:showCatName val="1"/>
              <c:separator> </c:separator>
            </c:dLbl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dLblPos val="bestFit"/>
            <c:showCatName val="1"/>
            <c:separator> </c:separator>
            <c:showLeaderLines val="1"/>
          </c:dLbls>
          <c:cat>
            <c:strRef>
              <c:f>Plan1!$A$2:$A$12</c:f>
              <c:strCache>
                <c:ptCount val="11"/>
                <c:pt idx="0">
                  <c:v>FPM</c:v>
                </c:pt>
                <c:pt idx="1">
                  <c:v>COTA 1%</c:v>
                </c:pt>
                <c:pt idx="2">
                  <c:v>ITR</c:v>
                </c:pt>
                <c:pt idx="3">
                  <c:v>LEI KANDIR</c:v>
                </c:pt>
                <c:pt idx="4">
                  <c:v>RECURSOS HÍDRICOS</c:v>
                </c:pt>
                <c:pt idx="5">
                  <c:v>FNAS</c:v>
                </c:pt>
                <c:pt idx="6">
                  <c:v>FNS</c:v>
                </c:pt>
                <c:pt idx="7">
                  <c:v>FNDE</c:v>
                </c:pt>
                <c:pt idx="8">
                  <c:v>CONVÊNIOS</c:v>
                </c:pt>
                <c:pt idx="9">
                  <c:v>FUNDEB</c:v>
                </c:pt>
                <c:pt idx="10">
                  <c:v>FEX</c:v>
                </c:pt>
              </c:strCache>
            </c:strRef>
          </c:cat>
          <c:val>
            <c:numRef>
              <c:f>Plan1!$B$2:$B$12</c:f>
              <c:numCache>
                <c:formatCode>#,##0.00</c:formatCode>
                <c:ptCount val="11"/>
                <c:pt idx="0">
                  <c:v>40000000</c:v>
                </c:pt>
                <c:pt idx="1">
                  <c:v>2000000</c:v>
                </c:pt>
                <c:pt idx="2">
                  <c:v>5500000</c:v>
                </c:pt>
                <c:pt idx="3">
                  <c:v>460000</c:v>
                </c:pt>
                <c:pt idx="4">
                  <c:v>7535000</c:v>
                </c:pt>
                <c:pt idx="5">
                  <c:v>830000</c:v>
                </c:pt>
                <c:pt idx="6">
                  <c:v>40558700</c:v>
                </c:pt>
                <c:pt idx="7">
                  <c:v>4600000</c:v>
                </c:pt>
                <c:pt idx="8">
                  <c:v>7400000</c:v>
                </c:pt>
                <c:pt idx="9">
                  <c:v>55920000</c:v>
                </c:pt>
                <c:pt idx="10">
                  <c:v>1400000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layout/>
    </c:title>
    <c:view3D>
      <c:rotX val="60"/>
      <c:rotY val="120"/>
      <c:perspective val="30"/>
    </c:view3D>
    <c:plotArea>
      <c:layout>
        <c:manualLayout>
          <c:layoutTarget val="inner"/>
          <c:xMode val="edge"/>
          <c:yMode val="edge"/>
          <c:x val="0.12916666666666668"/>
          <c:y val="0.20116224111202774"/>
          <c:w val="0.7416666666666667"/>
          <c:h val="0.67534465924624121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ESTADO</c:v>
                </c:pt>
              </c:strCache>
            </c:strRef>
          </c:tx>
          <c:dLbls>
            <c:dLbl>
              <c:idx val="0"/>
              <c:layout>
                <c:manualLayout>
                  <c:x val="-4.3109033245844294E-2"/>
                  <c:y val="-0.19038660338183311"/>
                </c:manualLayout>
              </c:layout>
              <c:showCatName val="1"/>
            </c:dLbl>
            <c:dLbl>
              <c:idx val="1"/>
              <c:layout>
                <c:manualLayout>
                  <c:x val="-1.8583388013998257E-2"/>
                  <c:y val="-8.8399029207465063E-2"/>
                </c:manualLayout>
              </c:layout>
              <c:showCatName val="1"/>
            </c:dLbl>
            <c:dLbl>
              <c:idx val="2"/>
              <c:layout>
                <c:manualLayout>
                  <c:x val="4.6845472440944875E-3"/>
                  <c:y val="-5.3673509239665407E-2"/>
                </c:manualLayout>
              </c:layout>
              <c:showCatName val="1"/>
            </c:dLbl>
            <c:dLbl>
              <c:idx val="3"/>
              <c:layout>
                <c:manualLayout>
                  <c:x val="8.0175524934383208E-2"/>
                  <c:y val="-0.12029331005981772"/>
                </c:manualLayout>
              </c:layout>
              <c:showCatName val="1"/>
            </c:dLbl>
            <c:dLbl>
              <c:idx val="4"/>
              <c:layout>
                <c:manualLayout>
                  <c:x val="9.699283683289589E-2"/>
                  <c:y val="-5.0491892128849199E-2"/>
                </c:manualLayout>
              </c:layout>
              <c:showCatName val="1"/>
            </c:dLbl>
            <c:dLbl>
              <c:idx val="5"/>
              <c:layout>
                <c:manualLayout>
                  <c:x val="8.9477580927383976E-2"/>
                  <c:y val="1.3675581539001079E-2"/>
                </c:manualLayout>
              </c:layout>
              <c:showCatName val="1"/>
            </c:dLbl>
            <c:dLbl>
              <c:idx val="6"/>
              <c:layout>
                <c:manualLayout>
                  <c:x val="1.9217410323709539E-2"/>
                  <c:y val="3.0939747896815448E-2"/>
                </c:manualLayout>
              </c:layout>
              <c:showCatName val="1"/>
            </c:dLbl>
            <c:dLbl>
              <c:idx val="7"/>
              <c:layout>
                <c:manualLayout>
                  <c:x val="2.9972222222222233E-2"/>
                  <c:y val="-4.7001980639941994E-2"/>
                </c:manualLayout>
              </c:layout>
              <c:showCatName val="1"/>
            </c:dLbl>
            <c:dLbl>
              <c:idx val="8"/>
              <c:layout>
                <c:manualLayout>
                  <c:x val="3.1705325896762906E-2"/>
                  <c:y val="-1.5241123983278065E-2"/>
                </c:manualLayout>
              </c:layout>
              <c:showCatName val="1"/>
            </c:dLbl>
            <c:dLbl>
              <c:idx val="9"/>
              <c:layout>
                <c:manualLayout>
                  <c:x val="2.8667869641294839E-2"/>
                  <c:y val="3.6198446572536458E-2"/>
                </c:manualLayout>
              </c:layout>
              <c:showCatName val="1"/>
            </c:dLbl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CatName val="1"/>
            <c:showLeaderLines val="1"/>
          </c:dLbls>
          <c:cat>
            <c:strRef>
              <c:f>Plan1!$A$2:$A$11</c:f>
              <c:strCache>
                <c:ptCount val="10"/>
                <c:pt idx="0">
                  <c:v>ICMS</c:v>
                </c:pt>
                <c:pt idx="1">
                  <c:v>ICMS ECOLÓGICO</c:v>
                </c:pt>
                <c:pt idx="2">
                  <c:v>IPVA</c:v>
                </c:pt>
                <c:pt idx="3">
                  <c:v>IPI</c:v>
                </c:pt>
                <c:pt idx="4">
                  <c:v>CIDE</c:v>
                </c:pt>
                <c:pt idx="5">
                  <c:v>FEAS</c:v>
                </c:pt>
                <c:pt idx="6">
                  <c:v>SAÚDE ESTADO</c:v>
                </c:pt>
                <c:pt idx="7">
                  <c:v>FUNDERSUL</c:v>
                </c:pt>
                <c:pt idx="8">
                  <c:v>FIS</c:v>
                </c:pt>
                <c:pt idx="9">
                  <c:v>CONVÊNIOS</c:v>
                </c:pt>
              </c:strCache>
            </c:strRef>
          </c:cat>
          <c:val>
            <c:numRef>
              <c:f>Plan1!$B$2:$B$11</c:f>
              <c:numCache>
                <c:formatCode>#,##0.00</c:formatCode>
                <c:ptCount val="10"/>
                <c:pt idx="0">
                  <c:v>130000000</c:v>
                </c:pt>
                <c:pt idx="1">
                  <c:v>750000</c:v>
                </c:pt>
                <c:pt idx="2">
                  <c:v>15000000</c:v>
                </c:pt>
                <c:pt idx="3">
                  <c:v>1600000</c:v>
                </c:pt>
                <c:pt idx="4">
                  <c:v>300000</c:v>
                </c:pt>
                <c:pt idx="5">
                  <c:v>490000</c:v>
                </c:pt>
                <c:pt idx="6">
                  <c:v>12013700</c:v>
                </c:pt>
                <c:pt idx="7">
                  <c:v>5000000</c:v>
                </c:pt>
                <c:pt idx="8">
                  <c:v>6015000</c:v>
                </c:pt>
                <c:pt idx="9">
                  <c:v>3150000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layout/>
    </c:title>
    <c:view3D>
      <c:rotX val="60"/>
      <c:rotY val="140"/>
      <c:perspective val="30"/>
    </c:view3D>
    <c:plotArea>
      <c:layout>
        <c:manualLayout>
          <c:layoutTarget val="inner"/>
          <c:xMode val="edge"/>
          <c:yMode val="edge"/>
          <c:x val="0.24264610673665793"/>
          <c:y val="0.17889299363564992"/>
          <c:w val="0.51609678477690246"/>
          <c:h val="0.75227478689190952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MUNICÍPIO</c:v>
                </c:pt>
              </c:strCache>
            </c:strRef>
          </c:tx>
          <c:dLbls>
            <c:dLbl>
              <c:idx val="0"/>
              <c:layout>
                <c:manualLayout>
                  <c:x val="-1.070609142607174E-2"/>
                  <c:y val="-6.4147228897417224E-3"/>
                </c:manualLayout>
              </c:layout>
              <c:showCatName val="1"/>
            </c:dLbl>
            <c:dLbl>
              <c:idx val="1"/>
              <c:layout>
                <c:manualLayout>
                  <c:x val="-2.5999781277340331E-2"/>
                  <c:y val="-1.6508255323218927E-2"/>
                </c:manualLayout>
              </c:layout>
              <c:showCatName val="1"/>
            </c:dLbl>
            <c:dLbl>
              <c:idx val="2"/>
              <c:layout>
                <c:manualLayout>
                  <c:x val="-3.4068132108486436E-2"/>
                  <c:y val="-9.5521840839440722E-2"/>
                </c:manualLayout>
              </c:layout>
              <c:showCatName val="1"/>
            </c:dLbl>
            <c:dLbl>
              <c:idx val="3"/>
              <c:layout>
                <c:manualLayout>
                  <c:x val="-2.9754811898512687E-2"/>
                  <c:y val="-2.5714046602823917E-2"/>
                </c:manualLayout>
              </c:layout>
              <c:showCatName val="1"/>
            </c:dLbl>
            <c:dLbl>
              <c:idx val="5"/>
              <c:layout>
                <c:manualLayout>
                  <c:x val="1.8544181977252851E-2"/>
                  <c:y val="-6.9393812592406651E-2"/>
                </c:manualLayout>
              </c:layout>
              <c:showCatName val="1"/>
            </c:dLbl>
            <c:dLbl>
              <c:idx val="6"/>
              <c:layout>
                <c:manualLayout>
                  <c:x val="-1.9837598425196858E-3"/>
                  <c:y val="-8.9622164038433254E-3"/>
                </c:manualLayout>
              </c:layout>
              <c:showCatName val="1"/>
            </c:dLbl>
            <c:dLbl>
              <c:idx val="7"/>
              <c:layout>
                <c:manualLayout>
                  <c:x val="3.4142607174103251E-2"/>
                  <c:y val="-6.194421529596021E-3"/>
                </c:manualLayout>
              </c:layout>
              <c:showCatName val="1"/>
            </c:dLbl>
            <c:dLbl>
              <c:idx val="8"/>
              <c:layout>
                <c:manualLayout>
                  <c:x val="-5.2393372703412088E-3"/>
                  <c:y val="-0.11073586552371389"/>
                </c:manualLayout>
              </c:layout>
              <c:showCatName val="1"/>
            </c:dLbl>
            <c:dLbl>
              <c:idx val="9"/>
              <c:layout>
                <c:manualLayout>
                  <c:x val="7.1882764654418244E-2"/>
                  <c:y val="-8.6516743780113134E-2"/>
                </c:manualLayout>
              </c:layout>
              <c:showCatName val="1"/>
            </c:dLbl>
            <c:dLbl>
              <c:idx val="10"/>
              <c:layout>
                <c:manualLayout>
                  <c:x val="2.4647528433945756E-2"/>
                  <c:y val="-2.9303906682766851E-2"/>
                </c:manualLayout>
              </c:layout>
              <c:showCatName val="1"/>
            </c:dLbl>
            <c:dLbl>
              <c:idx val="11"/>
              <c:layout>
                <c:manualLayout>
                  <c:x val="2.7936187664042003E-2"/>
                  <c:y val="-4.1709009321361816E-3"/>
                </c:manualLayout>
              </c:layout>
              <c:showCatName val="1"/>
            </c:dLbl>
            <c:dLbl>
              <c:idx val="12"/>
              <c:layout>
                <c:manualLayout>
                  <c:x val="-7.3834208223972023E-3"/>
                  <c:y val="4.4794981847454902E-2"/>
                </c:manualLayout>
              </c:layout>
              <c:showCatName val="1"/>
            </c:dLbl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CatName val="1"/>
            <c:showLeaderLines val="1"/>
          </c:dLbls>
          <c:cat>
            <c:strRef>
              <c:f>Plan1!$A$2:$A$14</c:f>
              <c:strCache>
                <c:ptCount val="13"/>
                <c:pt idx="0">
                  <c:v>IPTU</c:v>
                </c:pt>
                <c:pt idx="1">
                  <c:v>ITBI</c:v>
                </c:pt>
                <c:pt idx="2">
                  <c:v>ISSQN</c:v>
                </c:pt>
                <c:pt idx="3">
                  <c:v>IRRF</c:v>
                </c:pt>
                <c:pt idx="4">
                  <c:v>COSIP</c:v>
                </c:pt>
                <c:pt idx="5">
                  <c:v>RENDIMENTOS</c:v>
                </c:pt>
                <c:pt idx="6">
                  <c:v>DIVIDA ATIVA E MULTA D.A.</c:v>
                </c:pt>
                <c:pt idx="7">
                  <c:v>MULTAS</c:v>
                </c:pt>
                <c:pt idx="8">
                  <c:v>PREVIDÊNCIA PRÓPRIA</c:v>
                </c:pt>
                <c:pt idx="9">
                  <c:v>FUNDOS</c:v>
                </c:pt>
                <c:pt idx="10">
                  <c:v>OUTRAS RECEITAS</c:v>
                </c:pt>
                <c:pt idx="11">
                  <c:v>TAXAS</c:v>
                </c:pt>
                <c:pt idx="12">
                  <c:v>CONTRIBUIÇÃO DE MELHORIA</c:v>
                </c:pt>
              </c:strCache>
            </c:strRef>
          </c:cat>
          <c:val>
            <c:numRef>
              <c:f>Plan1!$B$2:$B$14</c:f>
              <c:numCache>
                <c:formatCode>#,##0.00</c:formatCode>
                <c:ptCount val="13"/>
                <c:pt idx="0">
                  <c:v>27000000</c:v>
                </c:pt>
                <c:pt idx="1">
                  <c:v>6300000</c:v>
                </c:pt>
                <c:pt idx="2">
                  <c:v>51300000</c:v>
                </c:pt>
                <c:pt idx="3">
                  <c:v>11800000</c:v>
                </c:pt>
                <c:pt idx="4">
                  <c:v>4800000</c:v>
                </c:pt>
                <c:pt idx="5">
                  <c:v>3700000</c:v>
                </c:pt>
                <c:pt idx="6">
                  <c:v>8800000</c:v>
                </c:pt>
                <c:pt idx="7">
                  <c:v>1110000</c:v>
                </c:pt>
                <c:pt idx="8">
                  <c:v>27000000</c:v>
                </c:pt>
                <c:pt idx="9">
                  <c:v>664600</c:v>
                </c:pt>
                <c:pt idx="10">
                  <c:v>1560000</c:v>
                </c:pt>
                <c:pt idx="11">
                  <c:v>3000000</c:v>
                </c:pt>
                <c:pt idx="12">
                  <c:v>100000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layout/>
    </c:title>
    <c:view3D>
      <c:rotX val="60"/>
      <c:perspective val="30"/>
    </c:view3D>
    <c:plotArea>
      <c:layout>
        <c:manualLayout>
          <c:layoutTarget val="inner"/>
          <c:xMode val="edge"/>
          <c:yMode val="edge"/>
          <c:x val="0.12714895242580754"/>
          <c:y val="0.18534199218691316"/>
          <c:w val="0.75694539122243865"/>
          <c:h val="0.69031054165706429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DESPESAS POR ÓRGÃO RECURSOS DO TESOURO</c:v>
                </c:pt>
              </c:strCache>
            </c:strRef>
          </c:tx>
          <c:dLbls>
            <c:dLbl>
              <c:idx val="0"/>
              <c:layout>
                <c:manualLayout>
                  <c:x val="2.5279378201462178E-2"/>
                  <c:y val="-6.4220480954513229E-2"/>
                </c:manualLayout>
              </c:layout>
              <c:showCatName val="1"/>
            </c:dLbl>
            <c:dLbl>
              <c:idx val="1"/>
              <c:layout>
                <c:manualLayout>
                  <c:x val="9.9483527685952589E-2"/>
                  <c:y val="-0.11421155248052622"/>
                </c:manualLayout>
              </c:layout>
              <c:showCatName val="1"/>
            </c:dLbl>
            <c:dLbl>
              <c:idx val="2"/>
              <c:layout>
                <c:manualLayout>
                  <c:x val="0.11533751578045295"/>
                  <c:y val="-7.6499544719001389E-2"/>
                </c:manualLayout>
              </c:layout>
              <c:showCatName val="1"/>
            </c:dLbl>
            <c:dLbl>
              <c:idx val="3"/>
              <c:layout>
                <c:manualLayout>
                  <c:x val="0.13707110587997826"/>
                  <c:y val="-3.1303593580292791E-2"/>
                </c:manualLayout>
              </c:layout>
              <c:showCatName val="1"/>
            </c:dLbl>
            <c:dLbl>
              <c:idx val="4"/>
              <c:layout>
                <c:manualLayout>
                  <c:x val="0.11827255830135933"/>
                  <c:y val="1.0837854641912845E-2"/>
                </c:manualLayout>
              </c:layout>
              <c:showCatName val="1"/>
            </c:dLbl>
            <c:dLbl>
              <c:idx val="5"/>
              <c:layout>
                <c:manualLayout>
                  <c:x val="7.8851581409431284E-2"/>
                  <c:y val="-4.3951975090743819E-2"/>
                </c:manualLayout>
              </c:layout>
              <c:showCatName val="1"/>
            </c:dLbl>
            <c:dLbl>
              <c:idx val="6"/>
              <c:layout>
                <c:manualLayout>
                  <c:x val="0.11638936154013677"/>
                  <c:y val="-8.0725583628800723E-2"/>
                </c:manualLayout>
              </c:layout>
              <c:showCatName val="1"/>
            </c:dLbl>
            <c:dLbl>
              <c:idx val="8"/>
              <c:layout>
                <c:manualLayout>
                  <c:x val="0.15979589876429984"/>
                  <c:y val="3.1800867667362235E-3"/>
                </c:manualLayout>
              </c:layout>
              <c:showCatName val="1"/>
            </c:dLbl>
            <c:dLbl>
              <c:idx val="9"/>
              <c:layout>
                <c:manualLayout>
                  <c:x val="3.6699291406757671E-2"/>
                  <c:y val="3.9959231116831098E-2"/>
                </c:manualLayout>
              </c:layout>
              <c:showCatName val="1"/>
            </c:dLbl>
            <c:dLbl>
              <c:idx val="10"/>
              <c:layout>
                <c:manualLayout>
                  <c:x val="-6.9794807633401318E-2"/>
                  <c:y val="3.6771236047183478E-2"/>
                </c:manualLayout>
              </c:layout>
              <c:showCatName val="1"/>
            </c:dLbl>
            <c:dLbl>
              <c:idx val="11"/>
              <c:layout>
                <c:manualLayout>
                  <c:x val="-0.15574471565084524"/>
                  <c:y val="2.1890498790899576E-2"/>
                </c:manualLayout>
              </c:layout>
              <c:showCatName val="1"/>
            </c:dLbl>
            <c:dLbl>
              <c:idx val="13"/>
              <c:layout>
                <c:manualLayout>
                  <c:x val="-2.047707429959578E-2"/>
                  <c:y val="-2.4339067538330362E-2"/>
                </c:manualLayout>
              </c:layout>
              <c:showCatName val="1"/>
            </c:dLbl>
            <c:dLbl>
              <c:idx val="15"/>
              <c:layout>
                <c:manualLayout>
                  <c:x val="8.0056030567600578E-2"/>
                  <c:y val="7.2314312652224974E-2"/>
                </c:manualLayout>
              </c:layout>
              <c:showCatName val="1"/>
            </c:dLbl>
            <c:dLbl>
              <c:idx val="16"/>
              <c:layout>
                <c:manualLayout>
                  <c:x val="-0.38192552732829205"/>
                  <c:y val="-2.4299051525598622E-2"/>
                </c:manualLayout>
              </c:layout>
              <c:showCatName val="1"/>
            </c:dLbl>
            <c:dLbl>
              <c:idx val="17"/>
              <c:layout>
                <c:manualLayout>
                  <c:x val="-5.4335275531577742E-2"/>
                  <c:y val="7.1421465253526772E-2"/>
                </c:manualLayout>
              </c:layout>
              <c:showCatName val="1"/>
            </c:dLbl>
            <c:dLbl>
              <c:idx val="18"/>
              <c:layout>
                <c:manualLayout>
                  <c:x val="-9.9879588282891896E-2"/>
                  <c:y val="2.2894853260648648E-2"/>
                </c:manualLayout>
              </c:layout>
              <c:showCatName val="1"/>
            </c:dLbl>
            <c:dLbl>
              <c:idx val="19"/>
              <c:layout>
                <c:manualLayout>
                  <c:x val="8.8439645189905491E-2"/>
                  <c:y val="-0.18359030309203583"/>
                </c:manualLayout>
              </c:layout>
              <c:showCatName val="1"/>
            </c:dLbl>
            <c:dLbl>
              <c:idx val="20"/>
              <c:layout>
                <c:manualLayout>
                  <c:x val="-8.8417236061411414E-2"/>
                  <c:y val="-8.1585374321329243E-2"/>
                </c:manualLayout>
              </c:layout>
              <c:showCatName val="1"/>
            </c:dLbl>
            <c:dLbl>
              <c:idx val="21"/>
              <c:layout>
                <c:manualLayout>
                  <c:x val="-4.2912429773664482E-2"/>
                  <c:y val="-8.6930279927034837E-2"/>
                </c:manualLayout>
              </c:layout>
              <c:showCatName val="1"/>
            </c:dLbl>
            <c:dLbl>
              <c:idx val="22"/>
              <c:layout>
                <c:manualLayout>
                  <c:x val="-5.3040138566984349E-2"/>
                  <c:y val="-2.3836890303455819E-2"/>
                </c:manualLayout>
              </c:layout>
              <c:showCatName val="1"/>
            </c:dLbl>
            <c:dLbl>
              <c:idx val="23"/>
              <c:layout>
                <c:manualLayout>
                  <c:x val="4.4687675399845287E-3"/>
                  <c:y val="-4.5932688637935606E-2"/>
                </c:manualLayout>
              </c:layout>
              <c:showCatName val="1"/>
            </c:dLbl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CatName val="1"/>
            <c:showLeaderLines val="1"/>
          </c:dLbls>
          <c:cat>
            <c:strRef>
              <c:f>Plan1!$A$2:$A$15</c:f>
              <c:strCache>
                <c:ptCount val="14"/>
                <c:pt idx="0">
                  <c:v>CÂMARA</c:v>
                </c:pt>
                <c:pt idx="1">
                  <c:v>GABINETE</c:v>
                </c:pt>
                <c:pt idx="2">
                  <c:v>ADMINISTRAÇÃO</c:v>
                </c:pt>
                <c:pt idx="3">
                  <c:v>FINANÇAS</c:v>
                </c:pt>
                <c:pt idx="4">
                  <c:v>ASSISTÊNCIA</c:v>
                </c:pt>
                <c:pt idx="5">
                  <c:v>INFRAESTRUTURA</c:v>
                </c:pt>
                <c:pt idx="6">
                  <c:v>PLANEJAMENTO</c:v>
                </c:pt>
                <c:pt idx="7">
                  <c:v>MEIO AMBIENTE</c:v>
                </c:pt>
                <c:pt idx="8">
                  <c:v>TRÂNSITO</c:v>
                </c:pt>
                <c:pt idx="9">
                  <c:v>DESENVOLVIMENTO</c:v>
                </c:pt>
                <c:pt idx="10">
                  <c:v>SEJUVEL</c:v>
                </c:pt>
                <c:pt idx="11">
                  <c:v>EDUCAÇÃO</c:v>
                </c:pt>
                <c:pt idx="12">
                  <c:v>FMS</c:v>
                </c:pt>
                <c:pt idx="13">
                  <c:v>RESERVA</c:v>
                </c:pt>
              </c:strCache>
            </c:strRef>
          </c:cat>
          <c:val>
            <c:numRef>
              <c:f>Plan1!$B$2:$B$15</c:f>
              <c:numCache>
                <c:formatCode>#,##0.00</c:formatCode>
                <c:ptCount val="14"/>
                <c:pt idx="0">
                  <c:v>17590380</c:v>
                </c:pt>
                <c:pt idx="1">
                  <c:v>9945000</c:v>
                </c:pt>
                <c:pt idx="2">
                  <c:v>20500000</c:v>
                </c:pt>
                <c:pt idx="3">
                  <c:v>16800000</c:v>
                </c:pt>
                <c:pt idx="4">
                  <c:v>18770000</c:v>
                </c:pt>
                <c:pt idx="5">
                  <c:v>23380000</c:v>
                </c:pt>
                <c:pt idx="6">
                  <c:v>7200000</c:v>
                </c:pt>
                <c:pt idx="7">
                  <c:v>4000000</c:v>
                </c:pt>
                <c:pt idx="8">
                  <c:v>4000000</c:v>
                </c:pt>
                <c:pt idx="9">
                  <c:v>2510000</c:v>
                </c:pt>
                <c:pt idx="10">
                  <c:v>5700000</c:v>
                </c:pt>
                <c:pt idx="11">
                  <c:v>50064000</c:v>
                </c:pt>
                <c:pt idx="12">
                  <c:v>87610470</c:v>
                </c:pt>
                <c:pt idx="13">
                  <c:v>4541450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/>
    <c:view3D>
      <c:rotX val="60"/>
      <c:perspective val="30"/>
    </c:view3D>
    <c:plotArea>
      <c:layout>
        <c:manualLayout>
          <c:layoutTarget val="inner"/>
          <c:xMode val="edge"/>
          <c:yMode val="edge"/>
          <c:x val="7.7777777777777779E-2"/>
          <c:y val="0.17199411415884766"/>
          <c:w val="0.82361111111111118"/>
          <c:h val="0.74739996600329872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Outras Fontes</c:v>
                </c:pt>
              </c:strCache>
            </c:strRef>
          </c:tx>
          <c:dLbls>
            <c:dLbl>
              <c:idx val="0"/>
              <c:layout>
                <c:manualLayout>
                  <c:x val="-0.11232699037620299"/>
                  <c:y val="2.3680908516433255E-3"/>
                </c:manualLayout>
              </c:layout>
              <c:showCatName val="1"/>
            </c:dLbl>
            <c:dLbl>
              <c:idx val="1"/>
              <c:layout>
                <c:manualLayout>
                  <c:x val="2.1179954068241472E-2"/>
                  <c:y val="-5.5309519206189997E-2"/>
                </c:manualLayout>
              </c:layout>
              <c:showCatName val="1"/>
            </c:dLbl>
            <c:dLbl>
              <c:idx val="2"/>
              <c:layout>
                <c:manualLayout>
                  <c:x val="0.12456960848643922"/>
                  <c:y val="-3.3680415434502502E-2"/>
                </c:manualLayout>
              </c:layout>
              <c:showCatName val="1"/>
            </c:dLbl>
            <c:dLbl>
              <c:idx val="3"/>
              <c:layout>
                <c:manualLayout>
                  <c:x val="-0.10178346456692915"/>
                  <c:y val="5.7875167226141666E-2"/>
                </c:manualLayout>
              </c:layout>
              <c:showCatName val="1"/>
            </c:dLbl>
            <c:dLbl>
              <c:idx val="4"/>
              <c:layout>
                <c:manualLayout>
                  <c:x val="2.3544400699912506E-2"/>
                  <c:y val="-0.12552600812547121"/>
                </c:manualLayout>
              </c:layout>
              <c:showCatName val="1"/>
            </c:dLbl>
            <c:dLbl>
              <c:idx val="5"/>
              <c:layout>
                <c:manualLayout>
                  <c:x val="7.1387576552930904E-2"/>
                  <c:y val="-3.5576185699845456E-2"/>
                </c:manualLayout>
              </c:layout>
              <c:showCatName val="1"/>
            </c:dLbl>
            <c:dLbl>
              <c:idx val="6"/>
              <c:layout>
                <c:manualLayout>
                  <c:x val="3.6448709536307959E-2"/>
                  <c:y val="6.7789357994350319E-2"/>
                </c:manualLayout>
              </c:layout>
              <c:showCatName val="1"/>
            </c:dLbl>
            <c:dLbl>
              <c:idx val="7"/>
              <c:layout>
                <c:manualLayout>
                  <c:x val="4.1465715223097104E-2"/>
                  <c:y val="0.1554257502955248"/>
                </c:manualLayout>
              </c:layout>
              <c:showCatName val="1"/>
            </c:dLbl>
            <c:dLbl>
              <c:idx val="8"/>
              <c:layout>
                <c:manualLayout>
                  <c:x val="-0.1283234908136483"/>
                  <c:y val="-0.1201601737724531"/>
                </c:manualLayout>
              </c:layout>
              <c:showCatName val="1"/>
            </c:dLbl>
            <c:dLbl>
              <c:idx val="10"/>
              <c:layout>
                <c:manualLayout>
                  <c:x val="3.5336996937882767E-2"/>
                  <c:y val="9.7847243217852709E-2"/>
                </c:manualLayout>
              </c:layout>
              <c:showCatName val="1"/>
            </c:dLbl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CatName val="1"/>
            <c:showLeaderLines val="1"/>
          </c:dLbls>
          <c:cat>
            <c:strRef>
              <c:f>Plan1!$A$2:$A$12</c:f>
              <c:strCache>
                <c:ptCount val="11"/>
                <c:pt idx="0">
                  <c:v>GABINETE</c:v>
                </c:pt>
                <c:pt idx="1">
                  <c:v>ADMINISTRAÇÃO</c:v>
                </c:pt>
                <c:pt idx="2">
                  <c:v>ASSISTÊNCIA</c:v>
                </c:pt>
                <c:pt idx="3">
                  <c:v>INFRAESTRUTURA</c:v>
                </c:pt>
                <c:pt idx="4">
                  <c:v>MEIO AMBIENTE</c:v>
                </c:pt>
                <c:pt idx="5">
                  <c:v>TRÂNSITO</c:v>
                </c:pt>
                <c:pt idx="6">
                  <c:v>DESENVOLVIMENTO</c:v>
                </c:pt>
                <c:pt idx="7">
                  <c:v>SEJUVEL</c:v>
                </c:pt>
                <c:pt idx="8">
                  <c:v>EDUCAÇÃO</c:v>
                </c:pt>
                <c:pt idx="9">
                  <c:v>FMS</c:v>
                </c:pt>
                <c:pt idx="10">
                  <c:v>RPPS</c:v>
                </c:pt>
              </c:strCache>
            </c:strRef>
          </c:cat>
          <c:val>
            <c:numRef>
              <c:f>Plan1!$B$2:$B$12</c:f>
              <c:numCache>
                <c:formatCode>#,##0.00</c:formatCode>
                <c:ptCount val="11"/>
                <c:pt idx="0">
                  <c:v>10000</c:v>
                </c:pt>
                <c:pt idx="1">
                  <c:v>60600</c:v>
                </c:pt>
                <c:pt idx="2">
                  <c:v>7755000</c:v>
                </c:pt>
                <c:pt idx="3">
                  <c:v>27795000</c:v>
                </c:pt>
                <c:pt idx="4">
                  <c:v>290000</c:v>
                </c:pt>
                <c:pt idx="5">
                  <c:v>470000</c:v>
                </c:pt>
                <c:pt idx="6">
                  <c:v>1000000</c:v>
                </c:pt>
                <c:pt idx="7">
                  <c:v>600000</c:v>
                </c:pt>
                <c:pt idx="8">
                  <c:v>62970000</c:v>
                </c:pt>
                <c:pt idx="9">
                  <c:v>53572400</c:v>
                </c:pt>
                <c:pt idx="10">
                  <c:v>27000000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FDB85-4CCA-422F-A7FC-89A127C10C3A}" type="doc">
      <dgm:prSet loTypeId="urn:microsoft.com/office/officeart/2005/8/layout/cycle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2D7CB03B-2498-4AE4-90C3-6945753ECA89}">
      <dgm:prSet phldrT="[Texto]"/>
      <dgm:spPr>
        <a:solidFill>
          <a:srgbClr val="006666"/>
        </a:solidFill>
      </dgm:spPr>
      <dgm:t>
        <a:bodyPr/>
        <a:lstStyle/>
        <a:p>
          <a:r>
            <a:rPr lang="pt-BR" b="1" dirty="0" smtClean="0"/>
            <a:t>ELABORAÇÃO DA PROPOSTA ORÇAMENTÁRIA</a:t>
          </a:r>
          <a:endParaRPr lang="pt-BR" b="1" dirty="0"/>
        </a:p>
      </dgm:t>
    </dgm:pt>
    <dgm:pt modelId="{380A6287-4C1C-4D94-9C09-AB558B33E9E3}" type="parTrans" cxnId="{971946C4-943D-4A73-89A3-B2EFA693106F}">
      <dgm:prSet/>
      <dgm:spPr/>
      <dgm:t>
        <a:bodyPr/>
        <a:lstStyle/>
        <a:p>
          <a:endParaRPr lang="pt-BR" b="1"/>
        </a:p>
      </dgm:t>
    </dgm:pt>
    <dgm:pt modelId="{1B8F59DC-3933-4A2B-8CBA-B75B1782C9DE}" type="sibTrans" cxnId="{971946C4-943D-4A73-89A3-B2EFA693106F}">
      <dgm:prSet/>
      <dgm:spPr/>
      <dgm:t>
        <a:bodyPr/>
        <a:lstStyle/>
        <a:p>
          <a:endParaRPr lang="pt-BR" b="1"/>
        </a:p>
      </dgm:t>
    </dgm:pt>
    <dgm:pt modelId="{400998EE-7D3A-4DCF-81D8-B55C5D7BDBB3}">
      <dgm:prSet phldrT="[Texto]"/>
      <dgm:spPr>
        <a:solidFill>
          <a:srgbClr val="339966"/>
        </a:solidFill>
      </dgm:spPr>
      <dgm:t>
        <a:bodyPr/>
        <a:lstStyle/>
        <a:p>
          <a:r>
            <a:rPr lang="pt-BR" b="1" dirty="0" smtClean="0"/>
            <a:t>APROVAÇÃO</a:t>
          </a:r>
          <a:r>
            <a:rPr lang="pt-BR" b="1" baseline="0" dirty="0" smtClean="0"/>
            <a:t> DA LEI ORÇAMENTÁRIA</a:t>
          </a:r>
          <a:endParaRPr lang="pt-BR" b="1" dirty="0"/>
        </a:p>
      </dgm:t>
    </dgm:pt>
    <dgm:pt modelId="{D8DE26F9-97E0-4832-9BC2-28716F16FAA8}" type="parTrans" cxnId="{0A61452B-5A52-49AD-9D54-7555648FC779}">
      <dgm:prSet/>
      <dgm:spPr/>
      <dgm:t>
        <a:bodyPr/>
        <a:lstStyle/>
        <a:p>
          <a:endParaRPr lang="pt-BR" b="1"/>
        </a:p>
      </dgm:t>
    </dgm:pt>
    <dgm:pt modelId="{FBE15D3F-6655-43DE-BBF9-1D98891E55D2}" type="sibTrans" cxnId="{0A61452B-5A52-49AD-9D54-7555648FC779}">
      <dgm:prSet/>
      <dgm:spPr/>
      <dgm:t>
        <a:bodyPr/>
        <a:lstStyle/>
        <a:p>
          <a:endParaRPr lang="pt-BR" b="1"/>
        </a:p>
      </dgm:t>
    </dgm:pt>
    <dgm:pt modelId="{D56D4D7E-CBB1-4D01-9527-340BF486BC14}">
      <dgm:prSet phldrT="[Texto]"/>
      <dgm:spPr/>
      <dgm:t>
        <a:bodyPr/>
        <a:lstStyle/>
        <a:p>
          <a:r>
            <a:rPr lang="pt-BR" b="1" dirty="0" smtClean="0"/>
            <a:t>EXECUÇÃO </a:t>
          </a:r>
        </a:p>
        <a:p>
          <a:r>
            <a:rPr lang="pt-BR" b="1" baseline="0" dirty="0" smtClean="0"/>
            <a:t>ORÇAMENTÁRIA</a:t>
          </a:r>
          <a:endParaRPr lang="pt-BR" b="1" dirty="0"/>
        </a:p>
      </dgm:t>
    </dgm:pt>
    <dgm:pt modelId="{1C23E50F-10AB-42FC-9379-958BC646621F}" type="parTrans" cxnId="{FC7D001F-565D-415E-BB35-C2C560CA1BD2}">
      <dgm:prSet/>
      <dgm:spPr/>
      <dgm:t>
        <a:bodyPr/>
        <a:lstStyle/>
        <a:p>
          <a:endParaRPr lang="pt-BR" b="1"/>
        </a:p>
      </dgm:t>
    </dgm:pt>
    <dgm:pt modelId="{B3067745-ACF4-4600-87FE-AA86F106235A}" type="sibTrans" cxnId="{FC7D001F-565D-415E-BB35-C2C560CA1BD2}">
      <dgm:prSet/>
      <dgm:spPr/>
      <dgm:t>
        <a:bodyPr/>
        <a:lstStyle/>
        <a:p>
          <a:endParaRPr lang="pt-BR" b="1"/>
        </a:p>
      </dgm:t>
    </dgm:pt>
    <dgm:pt modelId="{5E2859DD-A579-40A9-87C9-30C9DB194946}">
      <dgm:prSet phldrT="[Texto]" custT="1"/>
      <dgm:spPr/>
      <dgm:t>
        <a:bodyPr/>
        <a:lstStyle/>
        <a:p>
          <a:r>
            <a:rPr lang="pt-BR" sz="1200" b="1" dirty="0" smtClean="0"/>
            <a:t>CONTROLE E AVALIAÇÃO DA EXECUÇÃO ORÇAMENTÁRIA</a:t>
          </a:r>
          <a:endParaRPr lang="pt-BR" sz="1200" b="1" dirty="0"/>
        </a:p>
      </dgm:t>
    </dgm:pt>
    <dgm:pt modelId="{FDA91B8C-CD54-4FD7-8D06-9CE9985B4911}" type="parTrans" cxnId="{038C605A-2C5F-4843-B4FF-9548BAB3F5CC}">
      <dgm:prSet/>
      <dgm:spPr/>
      <dgm:t>
        <a:bodyPr/>
        <a:lstStyle/>
        <a:p>
          <a:endParaRPr lang="pt-BR" b="1"/>
        </a:p>
      </dgm:t>
    </dgm:pt>
    <dgm:pt modelId="{C236E917-ADC3-46DD-9BFE-DEC7107F5EE5}" type="sibTrans" cxnId="{038C605A-2C5F-4843-B4FF-9548BAB3F5CC}">
      <dgm:prSet/>
      <dgm:spPr/>
      <dgm:t>
        <a:bodyPr/>
        <a:lstStyle/>
        <a:p>
          <a:endParaRPr lang="pt-BR" b="1"/>
        </a:p>
      </dgm:t>
    </dgm:pt>
    <dgm:pt modelId="{8A7E9DE4-5855-4B25-AA98-9628FA9434DB}" type="pres">
      <dgm:prSet presAssocID="{CF9FDB85-4CCA-422F-A7FC-89A127C10C3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57BB094-791E-40FB-AFBF-62105DB3CF92}" type="pres">
      <dgm:prSet presAssocID="{2D7CB03B-2498-4AE4-90C3-6945753ECA89}" presName="node" presStyleLbl="node1" presStyleIdx="0" presStyleCnt="4" custScaleX="11783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51C6B0-185E-4BB3-89D8-AC000509B0BC}" type="pres">
      <dgm:prSet presAssocID="{2D7CB03B-2498-4AE4-90C3-6945753ECA89}" presName="spNode" presStyleCnt="0"/>
      <dgm:spPr/>
    </dgm:pt>
    <dgm:pt modelId="{64553087-3365-4CE8-AFB2-89BED0C206E3}" type="pres">
      <dgm:prSet presAssocID="{1B8F59DC-3933-4A2B-8CBA-B75B1782C9DE}" presName="sibTrans" presStyleLbl="sibTrans1D1" presStyleIdx="0" presStyleCnt="4"/>
      <dgm:spPr/>
      <dgm:t>
        <a:bodyPr/>
        <a:lstStyle/>
        <a:p>
          <a:endParaRPr lang="pt-BR"/>
        </a:p>
      </dgm:t>
    </dgm:pt>
    <dgm:pt modelId="{B9F95DD2-2F25-4192-89CE-D72AA41D8FA0}" type="pres">
      <dgm:prSet presAssocID="{400998EE-7D3A-4DCF-81D8-B55C5D7BDBB3}" presName="node" presStyleLbl="node1" presStyleIdx="1" presStyleCnt="4" custScaleX="12879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CA22A8A-F9B8-4349-926F-EFFA5945585C}" type="pres">
      <dgm:prSet presAssocID="{400998EE-7D3A-4DCF-81D8-B55C5D7BDBB3}" presName="spNode" presStyleCnt="0"/>
      <dgm:spPr/>
    </dgm:pt>
    <dgm:pt modelId="{EBD9656D-A619-4D3B-AC64-94BC8A649506}" type="pres">
      <dgm:prSet presAssocID="{FBE15D3F-6655-43DE-BBF9-1D98891E55D2}" presName="sibTrans" presStyleLbl="sibTrans1D1" presStyleIdx="1" presStyleCnt="4"/>
      <dgm:spPr/>
      <dgm:t>
        <a:bodyPr/>
        <a:lstStyle/>
        <a:p>
          <a:endParaRPr lang="pt-BR"/>
        </a:p>
      </dgm:t>
    </dgm:pt>
    <dgm:pt modelId="{8334E02F-8A14-46AE-9A76-101FA1B74B1F}" type="pres">
      <dgm:prSet presAssocID="{D56D4D7E-CBB1-4D01-9527-340BF486BC14}" presName="node" presStyleLbl="node1" presStyleIdx="2" presStyleCnt="4" custScaleX="10583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D6A656-CED1-4080-8927-FB3FAB3B9484}" type="pres">
      <dgm:prSet presAssocID="{D56D4D7E-CBB1-4D01-9527-340BF486BC14}" presName="spNode" presStyleCnt="0"/>
      <dgm:spPr/>
    </dgm:pt>
    <dgm:pt modelId="{33891D9E-E3D3-4929-B94B-06FACFE206D4}" type="pres">
      <dgm:prSet presAssocID="{B3067745-ACF4-4600-87FE-AA86F106235A}" presName="sibTrans" presStyleLbl="sibTrans1D1" presStyleIdx="2" presStyleCnt="4"/>
      <dgm:spPr/>
      <dgm:t>
        <a:bodyPr/>
        <a:lstStyle/>
        <a:p>
          <a:endParaRPr lang="pt-BR"/>
        </a:p>
      </dgm:t>
    </dgm:pt>
    <dgm:pt modelId="{5952214A-C19D-433C-A577-60FB74AF02C6}" type="pres">
      <dgm:prSet presAssocID="{5E2859DD-A579-40A9-87C9-30C9DB194946}" presName="node" presStyleLbl="node1" presStyleIdx="3" presStyleCnt="4" custScaleX="12535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D7C3CD-9B81-4E38-A7C9-8DA4FD7359F6}" type="pres">
      <dgm:prSet presAssocID="{5E2859DD-A579-40A9-87C9-30C9DB194946}" presName="spNode" presStyleCnt="0"/>
      <dgm:spPr/>
    </dgm:pt>
    <dgm:pt modelId="{CAB8A0DA-528A-4789-B64F-9731E68BA6DE}" type="pres">
      <dgm:prSet presAssocID="{C236E917-ADC3-46DD-9BFE-DEC7107F5EE5}" presName="sibTrans" presStyleLbl="sibTrans1D1" presStyleIdx="3" presStyleCnt="4"/>
      <dgm:spPr/>
      <dgm:t>
        <a:bodyPr/>
        <a:lstStyle/>
        <a:p>
          <a:endParaRPr lang="pt-BR"/>
        </a:p>
      </dgm:t>
    </dgm:pt>
  </dgm:ptLst>
  <dgm:cxnLst>
    <dgm:cxn modelId="{3BF1F049-D36F-4466-8460-4A8523DB56B1}" type="presOf" srcId="{400998EE-7D3A-4DCF-81D8-B55C5D7BDBB3}" destId="{B9F95DD2-2F25-4192-89CE-D72AA41D8FA0}" srcOrd="0" destOrd="0" presId="urn:microsoft.com/office/officeart/2005/8/layout/cycle5"/>
    <dgm:cxn modelId="{86B7787F-197B-4424-9302-9EBF1311B108}" type="presOf" srcId="{B3067745-ACF4-4600-87FE-AA86F106235A}" destId="{33891D9E-E3D3-4929-B94B-06FACFE206D4}" srcOrd="0" destOrd="0" presId="urn:microsoft.com/office/officeart/2005/8/layout/cycle5"/>
    <dgm:cxn modelId="{FC7D001F-565D-415E-BB35-C2C560CA1BD2}" srcId="{CF9FDB85-4CCA-422F-A7FC-89A127C10C3A}" destId="{D56D4D7E-CBB1-4D01-9527-340BF486BC14}" srcOrd="2" destOrd="0" parTransId="{1C23E50F-10AB-42FC-9379-958BC646621F}" sibTransId="{B3067745-ACF4-4600-87FE-AA86F106235A}"/>
    <dgm:cxn modelId="{5E2D1425-045F-417E-A367-71C737AA9F41}" type="presOf" srcId="{2D7CB03B-2498-4AE4-90C3-6945753ECA89}" destId="{557BB094-791E-40FB-AFBF-62105DB3CF92}" srcOrd="0" destOrd="0" presId="urn:microsoft.com/office/officeart/2005/8/layout/cycle5"/>
    <dgm:cxn modelId="{6B729078-68B7-44B2-B885-B47BE1C6852D}" type="presOf" srcId="{C236E917-ADC3-46DD-9BFE-DEC7107F5EE5}" destId="{CAB8A0DA-528A-4789-B64F-9731E68BA6DE}" srcOrd="0" destOrd="0" presId="urn:microsoft.com/office/officeart/2005/8/layout/cycle5"/>
    <dgm:cxn modelId="{924D4DB1-6B1F-460C-8E28-0716A6A98121}" type="presOf" srcId="{D56D4D7E-CBB1-4D01-9527-340BF486BC14}" destId="{8334E02F-8A14-46AE-9A76-101FA1B74B1F}" srcOrd="0" destOrd="0" presId="urn:microsoft.com/office/officeart/2005/8/layout/cycle5"/>
    <dgm:cxn modelId="{B27E7753-3D5B-41B3-8785-230CE465B804}" type="presOf" srcId="{5E2859DD-A579-40A9-87C9-30C9DB194946}" destId="{5952214A-C19D-433C-A577-60FB74AF02C6}" srcOrd="0" destOrd="0" presId="urn:microsoft.com/office/officeart/2005/8/layout/cycle5"/>
    <dgm:cxn modelId="{556F39E0-B5D2-4C15-B3AF-D6793B20AE06}" type="presOf" srcId="{FBE15D3F-6655-43DE-BBF9-1D98891E55D2}" destId="{EBD9656D-A619-4D3B-AC64-94BC8A649506}" srcOrd="0" destOrd="0" presId="urn:microsoft.com/office/officeart/2005/8/layout/cycle5"/>
    <dgm:cxn modelId="{0A61452B-5A52-49AD-9D54-7555648FC779}" srcId="{CF9FDB85-4CCA-422F-A7FC-89A127C10C3A}" destId="{400998EE-7D3A-4DCF-81D8-B55C5D7BDBB3}" srcOrd="1" destOrd="0" parTransId="{D8DE26F9-97E0-4832-9BC2-28716F16FAA8}" sibTransId="{FBE15D3F-6655-43DE-BBF9-1D98891E55D2}"/>
    <dgm:cxn modelId="{A7AA1678-A71A-493F-8D5A-0E1C8AC085EF}" type="presOf" srcId="{1B8F59DC-3933-4A2B-8CBA-B75B1782C9DE}" destId="{64553087-3365-4CE8-AFB2-89BED0C206E3}" srcOrd="0" destOrd="0" presId="urn:microsoft.com/office/officeart/2005/8/layout/cycle5"/>
    <dgm:cxn modelId="{971946C4-943D-4A73-89A3-B2EFA693106F}" srcId="{CF9FDB85-4CCA-422F-A7FC-89A127C10C3A}" destId="{2D7CB03B-2498-4AE4-90C3-6945753ECA89}" srcOrd="0" destOrd="0" parTransId="{380A6287-4C1C-4D94-9C09-AB558B33E9E3}" sibTransId="{1B8F59DC-3933-4A2B-8CBA-B75B1782C9DE}"/>
    <dgm:cxn modelId="{038C605A-2C5F-4843-B4FF-9548BAB3F5CC}" srcId="{CF9FDB85-4CCA-422F-A7FC-89A127C10C3A}" destId="{5E2859DD-A579-40A9-87C9-30C9DB194946}" srcOrd="3" destOrd="0" parTransId="{FDA91B8C-CD54-4FD7-8D06-9CE9985B4911}" sibTransId="{C236E917-ADC3-46DD-9BFE-DEC7107F5EE5}"/>
    <dgm:cxn modelId="{C72007F7-31A0-4D69-86A3-21EFD7B64B40}" type="presOf" srcId="{CF9FDB85-4CCA-422F-A7FC-89A127C10C3A}" destId="{8A7E9DE4-5855-4B25-AA98-9628FA9434DB}" srcOrd="0" destOrd="0" presId="urn:microsoft.com/office/officeart/2005/8/layout/cycle5"/>
    <dgm:cxn modelId="{EFBC395D-DD60-4F20-ACAD-83A1A7DA759C}" type="presParOf" srcId="{8A7E9DE4-5855-4B25-AA98-9628FA9434DB}" destId="{557BB094-791E-40FB-AFBF-62105DB3CF92}" srcOrd="0" destOrd="0" presId="urn:microsoft.com/office/officeart/2005/8/layout/cycle5"/>
    <dgm:cxn modelId="{035C060D-2FD1-455D-8256-DBF948D4B06B}" type="presParOf" srcId="{8A7E9DE4-5855-4B25-AA98-9628FA9434DB}" destId="{FB51C6B0-185E-4BB3-89D8-AC000509B0BC}" srcOrd="1" destOrd="0" presId="urn:microsoft.com/office/officeart/2005/8/layout/cycle5"/>
    <dgm:cxn modelId="{775E22B4-F6CF-4F28-A1DB-0B03859A0268}" type="presParOf" srcId="{8A7E9DE4-5855-4B25-AA98-9628FA9434DB}" destId="{64553087-3365-4CE8-AFB2-89BED0C206E3}" srcOrd="2" destOrd="0" presId="urn:microsoft.com/office/officeart/2005/8/layout/cycle5"/>
    <dgm:cxn modelId="{CE9251AF-8804-4386-9D3E-0C1BB8F797EE}" type="presParOf" srcId="{8A7E9DE4-5855-4B25-AA98-9628FA9434DB}" destId="{B9F95DD2-2F25-4192-89CE-D72AA41D8FA0}" srcOrd="3" destOrd="0" presId="urn:microsoft.com/office/officeart/2005/8/layout/cycle5"/>
    <dgm:cxn modelId="{83E80664-9FA7-4237-92DB-5D0736AD7C83}" type="presParOf" srcId="{8A7E9DE4-5855-4B25-AA98-9628FA9434DB}" destId="{5CA22A8A-F9B8-4349-926F-EFFA5945585C}" srcOrd="4" destOrd="0" presId="urn:microsoft.com/office/officeart/2005/8/layout/cycle5"/>
    <dgm:cxn modelId="{85CB9EC3-9CE1-4827-B6D4-AE4963F4152A}" type="presParOf" srcId="{8A7E9DE4-5855-4B25-AA98-9628FA9434DB}" destId="{EBD9656D-A619-4D3B-AC64-94BC8A649506}" srcOrd="5" destOrd="0" presId="urn:microsoft.com/office/officeart/2005/8/layout/cycle5"/>
    <dgm:cxn modelId="{6E9C110E-F3FC-4A61-B717-63AF2F0503CB}" type="presParOf" srcId="{8A7E9DE4-5855-4B25-AA98-9628FA9434DB}" destId="{8334E02F-8A14-46AE-9A76-101FA1B74B1F}" srcOrd="6" destOrd="0" presId="urn:microsoft.com/office/officeart/2005/8/layout/cycle5"/>
    <dgm:cxn modelId="{32421C59-3CF2-45F5-9394-39C80EDB4CE8}" type="presParOf" srcId="{8A7E9DE4-5855-4B25-AA98-9628FA9434DB}" destId="{FCD6A656-CED1-4080-8927-FB3FAB3B9484}" srcOrd="7" destOrd="0" presId="urn:microsoft.com/office/officeart/2005/8/layout/cycle5"/>
    <dgm:cxn modelId="{77FB6F0F-83F2-48C1-B4E9-1D0E63846C64}" type="presParOf" srcId="{8A7E9DE4-5855-4B25-AA98-9628FA9434DB}" destId="{33891D9E-E3D3-4929-B94B-06FACFE206D4}" srcOrd="8" destOrd="0" presId="urn:microsoft.com/office/officeart/2005/8/layout/cycle5"/>
    <dgm:cxn modelId="{2441E055-3765-4FA1-AE0B-95606409C8D6}" type="presParOf" srcId="{8A7E9DE4-5855-4B25-AA98-9628FA9434DB}" destId="{5952214A-C19D-433C-A577-60FB74AF02C6}" srcOrd="9" destOrd="0" presId="urn:microsoft.com/office/officeart/2005/8/layout/cycle5"/>
    <dgm:cxn modelId="{281BA147-FB77-40B3-B541-EC4304BCECB4}" type="presParOf" srcId="{8A7E9DE4-5855-4B25-AA98-9628FA9434DB}" destId="{80D7C3CD-9B81-4E38-A7C9-8DA4FD7359F6}" srcOrd="10" destOrd="0" presId="urn:microsoft.com/office/officeart/2005/8/layout/cycle5"/>
    <dgm:cxn modelId="{027BF418-8D04-459B-AE75-8F2C804DF87C}" type="presParOf" srcId="{8A7E9DE4-5855-4B25-AA98-9628FA9434DB}" destId="{CAB8A0DA-528A-4789-B64F-9731E68BA6DE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4048E8-A7E0-4FD9-8BE7-3695430217BD}" type="doc">
      <dgm:prSet loTypeId="urn:microsoft.com/office/officeart/2005/8/layout/vList2" loCatId="list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pt-BR"/>
        </a:p>
      </dgm:t>
    </dgm:pt>
    <dgm:pt modelId="{C05EBF2A-E565-4EA3-AF37-5843581C2407}">
      <dgm:prSet custT="1"/>
      <dgm:spPr/>
      <dgm:t>
        <a:bodyPr/>
        <a:lstStyle/>
        <a:p>
          <a:pPr algn="ctr" rtl="0"/>
          <a:r>
            <a:rPr lang="pt-BR" sz="2800" b="1" dirty="0" smtClean="0">
              <a:latin typeface="+mn-lt"/>
            </a:rPr>
            <a:t>PPA</a:t>
          </a:r>
          <a:endParaRPr lang="pt-BR" sz="2800" b="1" dirty="0">
            <a:latin typeface="+mn-lt"/>
          </a:endParaRPr>
        </a:p>
      </dgm:t>
    </dgm:pt>
    <dgm:pt modelId="{DD3E5EE6-B9E8-471A-AB0C-018257E11EF5}" type="parTrans" cxnId="{0BFB7560-E76B-40C3-8B09-35520F3EB291}">
      <dgm:prSet/>
      <dgm:spPr/>
      <dgm:t>
        <a:bodyPr/>
        <a:lstStyle/>
        <a:p>
          <a:pPr algn="just"/>
          <a:endParaRPr lang="pt-BR" sz="2800" b="0">
            <a:solidFill>
              <a:schemeClr val="tx1"/>
            </a:solidFill>
            <a:latin typeface="+mn-lt"/>
          </a:endParaRPr>
        </a:p>
      </dgm:t>
    </dgm:pt>
    <dgm:pt modelId="{BB8C64B8-A158-4A6C-B28D-367FB5EA4DAD}" type="sibTrans" cxnId="{0BFB7560-E76B-40C3-8B09-35520F3EB291}">
      <dgm:prSet/>
      <dgm:spPr/>
      <dgm:t>
        <a:bodyPr/>
        <a:lstStyle/>
        <a:p>
          <a:pPr algn="just"/>
          <a:endParaRPr lang="pt-BR" sz="2800" b="0">
            <a:solidFill>
              <a:schemeClr val="tx1"/>
            </a:solidFill>
            <a:latin typeface="+mn-lt"/>
          </a:endParaRPr>
        </a:p>
      </dgm:t>
    </dgm:pt>
    <dgm:pt modelId="{84F6DF22-66B4-4769-80A9-DD4F304A382D}" type="pres">
      <dgm:prSet presAssocID="{AE4048E8-A7E0-4FD9-8BE7-3695430217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FC70CD4-E57B-4EAE-93E5-67065B4A3713}" type="pres">
      <dgm:prSet presAssocID="{C05EBF2A-E565-4EA3-AF37-5843581C2407}" presName="parentText" presStyleLbl="node1" presStyleIdx="0" presStyleCnt="1" custLinFactY="-48247" custLinFactNeighborX="-20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BFB7560-E76B-40C3-8B09-35520F3EB291}" srcId="{AE4048E8-A7E0-4FD9-8BE7-3695430217BD}" destId="{C05EBF2A-E565-4EA3-AF37-5843581C2407}" srcOrd="0" destOrd="0" parTransId="{DD3E5EE6-B9E8-471A-AB0C-018257E11EF5}" sibTransId="{BB8C64B8-A158-4A6C-B28D-367FB5EA4DAD}"/>
    <dgm:cxn modelId="{EDE9C6DB-78DD-45E9-B78A-0E88381EDD8C}" type="presOf" srcId="{C05EBF2A-E565-4EA3-AF37-5843581C2407}" destId="{6FC70CD4-E57B-4EAE-93E5-67065B4A3713}" srcOrd="0" destOrd="0" presId="urn:microsoft.com/office/officeart/2005/8/layout/vList2"/>
    <dgm:cxn modelId="{4CB65D0D-EA65-4CA3-A83C-D0DEA952E307}" type="presOf" srcId="{AE4048E8-A7E0-4FD9-8BE7-3695430217BD}" destId="{84F6DF22-66B4-4769-80A9-DD4F304A382D}" srcOrd="0" destOrd="0" presId="urn:microsoft.com/office/officeart/2005/8/layout/vList2"/>
    <dgm:cxn modelId="{FA0969C8-6FD3-4B6D-BFDA-F3C5B47D990F}" type="presParOf" srcId="{84F6DF22-66B4-4769-80A9-DD4F304A382D}" destId="{6FC70CD4-E57B-4EAE-93E5-67065B4A37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4048E8-A7E0-4FD9-8BE7-3695430217BD}" type="doc">
      <dgm:prSet loTypeId="urn:microsoft.com/office/officeart/2005/8/layout/vList2" loCatId="list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pt-BR"/>
        </a:p>
      </dgm:t>
    </dgm:pt>
    <dgm:pt modelId="{C05EBF2A-E565-4EA3-AF37-5843581C2407}">
      <dgm:prSet custT="1"/>
      <dgm:spPr/>
      <dgm:t>
        <a:bodyPr/>
        <a:lstStyle/>
        <a:p>
          <a:pPr algn="ctr" rtl="0"/>
          <a:r>
            <a:rPr lang="pt-BR" sz="2800" b="1" dirty="0" smtClean="0">
              <a:latin typeface="+mn-lt"/>
            </a:rPr>
            <a:t>EVOLUÇÃO DA RECEITA</a:t>
          </a:r>
          <a:endParaRPr lang="pt-BR" sz="2800" b="1" dirty="0">
            <a:latin typeface="+mn-lt"/>
          </a:endParaRPr>
        </a:p>
      </dgm:t>
    </dgm:pt>
    <dgm:pt modelId="{DD3E5EE6-B9E8-471A-AB0C-018257E11EF5}" type="parTrans" cxnId="{0BFB7560-E76B-40C3-8B09-35520F3EB291}">
      <dgm:prSet/>
      <dgm:spPr/>
      <dgm:t>
        <a:bodyPr/>
        <a:lstStyle/>
        <a:p>
          <a:pPr algn="just"/>
          <a:endParaRPr lang="pt-BR" sz="2800" b="0">
            <a:solidFill>
              <a:schemeClr val="tx1"/>
            </a:solidFill>
            <a:latin typeface="+mn-lt"/>
          </a:endParaRPr>
        </a:p>
      </dgm:t>
    </dgm:pt>
    <dgm:pt modelId="{BB8C64B8-A158-4A6C-B28D-367FB5EA4DAD}" type="sibTrans" cxnId="{0BFB7560-E76B-40C3-8B09-35520F3EB291}">
      <dgm:prSet/>
      <dgm:spPr/>
      <dgm:t>
        <a:bodyPr/>
        <a:lstStyle/>
        <a:p>
          <a:pPr algn="just"/>
          <a:endParaRPr lang="pt-BR" sz="2800" b="0">
            <a:solidFill>
              <a:schemeClr val="tx1"/>
            </a:solidFill>
            <a:latin typeface="+mn-lt"/>
          </a:endParaRPr>
        </a:p>
      </dgm:t>
    </dgm:pt>
    <dgm:pt modelId="{84F6DF22-66B4-4769-80A9-DD4F304A382D}" type="pres">
      <dgm:prSet presAssocID="{AE4048E8-A7E0-4FD9-8BE7-3695430217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FC70CD4-E57B-4EAE-93E5-67065B4A3713}" type="pres">
      <dgm:prSet presAssocID="{C05EBF2A-E565-4EA3-AF37-5843581C2407}" presName="parentText" presStyleLbl="node1" presStyleIdx="0" presStyleCnt="1" custLinFactNeighborY="1106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6695A24-A5E0-4552-B32D-78AF4C57968A}" type="presOf" srcId="{AE4048E8-A7E0-4FD9-8BE7-3695430217BD}" destId="{84F6DF22-66B4-4769-80A9-DD4F304A382D}" srcOrd="0" destOrd="0" presId="urn:microsoft.com/office/officeart/2005/8/layout/vList2"/>
    <dgm:cxn modelId="{3C1FF3CA-DB5E-42F7-A794-2FF4FE784834}" type="presOf" srcId="{C05EBF2A-E565-4EA3-AF37-5843581C2407}" destId="{6FC70CD4-E57B-4EAE-93E5-67065B4A3713}" srcOrd="0" destOrd="0" presId="urn:microsoft.com/office/officeart/2005/8/layout/vList2"/>
    <dgm:cxn modelId="{0BFB7560-E76B-40C3-8B09-35520F3EB291}" srcId="{AE4048E8-A7E0-4FD9-8BE7-3695430217BD}" destId="{C05EBF2A-E565-4EA3-AF37-5843581C2407}" srcOrd="0" destOrd="0" parTransId="{DD3E5EE6-B9E8-471A-AB0C-018257E11EF5}" sibTransId="{BB8C64B8-A158-4A6C-B28D-367FB5EA4DAD}"/>
    <dgm:cxn modelId="{20B95822-0CDC-402F-988C-EAA4693CB56A}" type="presParOf" srcId="{84F6DF22-66B4-4769-80A9-DD4F304A382D}" destId="{6FC70CD4-E57B-4EAE-93E5-67065B4A37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4048E8-A7E0-4FD9-8BE7-3695430217BD}" type="doc">
      <dgm:prSet loTypeId="urn:microsoft.com/office/officeart/2005/8/layout/vList2" loCatId="list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pt-BR"/>
        </a:p>
      </dgm:t>
    </dgm:pt>
    <dgm:pt modelId="{C05EBF2A-E565-4EA3-AF37-5843581C2407}">
      <dgm:prSet custT="1"/>
      <dgm:spPr/>
      <dgm:t>
        <a:bodyPr/>
        <a:lstStyle/>
        <a:p>
          <a:pPr algn="ctr" rtl="0"/>
          <a:r>
            <a:rPr lang="pt-BR" sz="2800" b="1" dirty="0" smtClean="0">
              <a:latin typeface="+mn-lt"/>
            </a:rPr>
            <a:t>FUNDO RPPS – REGIME PRÓPRIO DE PREVIDÊNCIA</a:t>
          </a:r>
          <a:endParaRPr lang="pt-BR" sz="2800" b="1" dirty="0">
            <a:latin typeface="+mn-lt"/>
          </a:endParaRPr>
        </a:p>
      </dgm:t>
    </dgm:pt>
    <dgm:pt modelId="{DD3E5EE6-B9E8-471A-AB0C-018257E11EF5}" type="parTrans" cxnId="{0BFB7560-E76B-40C3-8B09-35520F3EB291}">
      <dgm:prSet/>
      <dgm:spPr/>
      <dgm:t>
        <a:bodyPr/>
        <a:lstStyle/>
        <a:p>
          <a:pPr algn="just"/>
          <a:endParaRPr lang="pt-BR" sz="2800" b="0">
            <a:solidFill>
              <a:schemeClr val="tx1"/>
            </a:solidFill>
            <a:latin typeface="+mn-lt"/>
          </a:endParaRPr>
        </a:p>
      </dgm:t>
    </dgm:pt>
    <dgm:pt modelId="{BB8C64B8-A158-4A6C-B28D-367FB5EA4DAD}" type="sibTrans" cxnId="{0BFB7560-E76B-40C3-8B09-35520F3EB291}">
      <dgm:prSet/>
      <dgm:spPr/>
      <dgm:t>
        <a:bodyPr/>
        <a:lstStyle/>
        <a:p>
          <a:pPr algn="just"/>
          <a:endParaRPr lang="pt-BR" sz="2800" b="0">
            <a:solidFill>
              <a:schemeClr val="tx1"/>
            </a:solidFill>
            <a:latin typeface="+mn-lt"/>
          </a:endParaRPr>
        </a:p>
      </dgm:t>
    </dgm:pt>
    <dgm:pt modelId="{84F6DF22-66B4-4769-80A9-DD4F304A382D}" type="pres">
      <dgm:prSet presAssocID="{AE4048E8-A7E0-4FD9-8BE7-3695430217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FC70CD4-E57B-4EAE-93E5-67065B4A3713}" type="pres">
      <dgm:prSet presAssocID="{C05EBF2A-E565-4EA3-AF37-5843581C2407}" presName="parentText" presStyleLbl="node1" presStyleIdx="0" presStyleCnt="1" custLinFactNeighborY="1106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9757068-36A1-4B5B-8C86-72BF388391CA}" type="presOf" srcId="{C05EBF2A-E565-4EA3-AF37-5843581C2407}" destId="{6FC70CD4-E57B-4EAE-93E5-67065B4A3713}" srcOrd="0" destOrd="0" presId="urn:microsoft.com/office/officeart/2005/8/layout/vList2"/>
    <dgm:cxn modelId="{0BFB7560-E76B-40C3-8B09-35520F3EB291}" srcId="{AE4048E8-A7E0-4FD9-8BE7-3695430217BD}" destId="{C05EBF2A-E565-4EA3-AF37-5843581C2407}" srcOrd="0" destOrd="0" parTransId="{DD3E5EE6-B9E8-471A-AB0C-018257E11EF5}" sibTransId="{BB8C64B8-A158-4A6C-B28D-367FB5EA4DAD}"/>
    <dgm:cxn modelId="{7C55B0F0-036B-4200-8BD2-F800D7779290}" type="presOf" srcId="{AE4048E8-A7E0-4FD9-8BE7-3695430217BD}" destId="{84F6DF22-66B4-4769-80A9-DD4F304A382D}" srcOrd="0" destOrd="0" presId="urn:microsoft.com/office/officeart/2005/8/layout/vList2"/>
    <dgm:cxn modelId="{DDA95F6E-C693-459E-8625-CAFD4D25B809}" type="presParOf" srcId="{84F6DF22-66B4-4769-80A9-DD4F304A382D}" destId="{6FC70CD4-E57B-4EAE-93E5-67065B4A37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7BB094-791E-40FB-AFBF-62105DB3CF92}">
      <dsp:nvSpPr>
        <dsp:cNvPr id="0" name=""/>
        <dsp:cNvSpPr/>
      </dsp:nvSpPr>
      <dsp:spPr>
        <a:xfrm>
          <a:off x="1694767" y="1512"/>
          <a:ext cx="1414320" cy="780159"/>
        </a:xfrm>
        <a:prstGeom prst="roundRect">
          <a:avLst/>
        </a:prstGeom>
        <a:solidFill>
          <a:srgbClr val="0066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/>
            <a:t>ELABORAÇÃO DA PROPOSTA ORÇAMENTÁRIA</a:t>
          </a:r>
          <a:endParaRPr lang="pt-BR" sz="1200" b="1" kern="1200" dirty="0"/>
        </a:p>
      </dsp:txBody>
      <dsp:txXfrm>
        <a:off x="1694767" y="1512"/>
        <a:ext cx="1414320" cy="780159"/>
      </dsp:txXfrm>
    </dsp:sp>
    <dsp:sp modelId="{64553087-3365-4CE8-AFB2-89BED0C206E3}">
      <dsp:nvSpPr>
        <dsp:cNvPr id="0" name=""/>
        <dsp:cNvSpPr/>
      </dsp:nvSpPr>
      <dsp:spPr>
        <a:xfrm>
          <a:off x="1114181" y="391592"/>
          <a:ext cx="2575492" cy="2575492"/>
        </a:xfrm>
        <a:custGeom>
          <a:avLst/>
          <a:gdLst/>
          <a:ahLst/>
          <a:cxnLst/>
          <a:rect l="0" t="0" r="0" b="0"/>
          <a:pathLst>
            <a:path>
              <a:moveTo>
                <a:pt x="2132071" y="315426"/>
              </a:moveTo>
              <a:arcTo wR="1287746" hR="1287746" stAng="18658186" swAng="142416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95DD2-2F25-4192-89CE-D72AA41D8FA0}">
      <dsp:nvSpPr>
        <dsp:cNvPr id="0" name=""/>
        <dsp:cNvSpPr/>
      </dsp:nvSpPr>
      <dsp:spPr>
        <a:xfrm>
          <a:off x="2916740" y="1289258"/>
          <a:ext cx="1545867" cy="780159"/>
        </a:xfrm>
        <a:prstGeom prst="roundRect">
          <a:avLst/>
        </a:prstGeom>
        <a:solidFill>
          <a:srgbClr val="3399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/>
            <a:t>APROVAÇÃO</a:t>
          </a:r>
          <a:r>
            <a:rPr lang="pt-BR" sz="1200" b="1" kern="1200" baseline="0" dirty="0" smtClean="0"/>
            <a:t> DA LEI ORÇAMENTÁRIA</a:t>
          </a:r>
          <a:endParaRPr lang="pt-BR" sz="1200" b="1" kern="1200" dirty="0"/>
        </a:p>
      </dsp:txBody>
      <dsp:txXfrm>
        <a:off x="2916740" y="1289258"/>
        <a:ext cx="1545867" cy="780159"/>
      </dsp:txXfrm>
    </dsp:sp>
    <dsp:sp modelId="{EBD9656D-A619-4D3B-AC64-94BC8A649506}">
      <dsp:nvSpPr>
        <dsp:cNvPr id="0" name=""/>
        <dsp:cNvSpPr/>
      </dsp:nvSpPr>
      <dsp:spPr>
        <a:xfrm>
          <a:off x="1114181" y="391592"/>
          <a:ext cx="2575492" cy="2575492"/>
        </a:xfrm>
        <a:custGeom>
          <a:avLst/>
          <a:gdLst/>
          <a:ahLst/>
          <a:cxnLst/>
          <a:rect l="0" t="0" r="0" b="0"/>
          <a:pathLst>
            <a:path>
              <a:moveTo>
                <a:pt x="2445182" y="1852222"/>
              </a:moveTo>
              <a:arcTo wR="1287746" hR="1287746" stAng="1559896" swAng="1565134"/>
            </a:path>
          </a:pathLst>
        </a:custGeom>
        <a:noFill/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4E02F-8A14-46AE-9A76-101FA1B74B1F}">
      <dsp:nvSpPr>
        <dsp:cNvPr id="0" name=""/>
        <dsp:cNvSpPr/>
      </dsp:nvSpPr>
      <dsp:spPr>
        <a:xfrm>
          <a:off x="1766818" y="2577005"/>
          <a:ext cx="1270218" cy="780159"/>
        </a:xfrm>
        <a:prstGeom prst="roundRect">
          <a:avLst/>
        </a:prstGeom>
        <a:solidFill>
          <a:schemeClr val="accent5">
            <a:hueOff val="-4902231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/>
            <a:t>EXECUÇÃO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baseline="0" dirty="0" smtClean="0"/>
            <a:t>ORÇAMENTÁRIA</a:t>
          </a:r>
          <a:endParaRPr lang="pt-BR" sz="1200" b="1" kern="1200" dirty="0"/>
        </a:p>
      </dsp:txBody>
      <dsp:txXfrm>
        <a:off x="1766818" y="2577005"/>
        <a:ext cx="1270218" cy="780159"/>
      </dsp:txXfrm>
    </dsp:sp>
    <dsp:sp modelId="{33891D9E-E3D3-4929-B94B-06FACFE206D4}">
      <dsp:nvSpPr>
        <dsp:cNvPr id="0" name=""/>
        <dsp:cNvSpPr/>
      </dsp:nvSpPr>
      <dsp:spPr>
        <a:xfrm>
          <a:off x="1114181" y="391592"/>
          <a:ext cx="2575492" cy="2575492"/>
        </a:xfrm>
        <a:custGeom>
          <a:avLst/>
          <a:gdLst/>
          <a:ahLst/>
          <a:cxnLst/>
          <a:rect l="0" t="0" r="0" b="0"/>
          <a:pathLst>
            <a:path>
              <a:moveTo>
                <a:pt x="496416" y="2303663"/>
              </a:moveTo>
              <a:arcTo wR="1287746" hR="1287746" stAng="7674970" swAng="1565134"/>
            </a:path>
          </a:pathLst>
        </a:custGeom>
        <a:noFill/>
        <a:ln w="6350" cap="flat" cmpd="sng" algn="ctr">
          <a:solidFill>
            <a:schemeClr val="accent5">
              <a:hueOff val="-4902231"/>
              <a:satOff val="-6819"/>
              <a:lumOff val="-261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2214A-C19D-433C-A577-60FB74AF02C6}">
      <dsp:nvSpPr>
        <dsp:cNvPr id="0" name=""/>
        <dsp:cNvSpPr/>
      </dsp:nvSpPr>
      <dsp:spPr>
        <a:xfrm>
          <a:off x="361928" y="1289258"/>
          <a:ext cx="1504506" cy="780159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/>
            <a:t>CONTROLE E AVALIAÇÃO DA EXECUÇÃO ORÇAMENTÁRIA</a:t>
          </a:r>
          <a:endParaRPr lang="pt-BR" sz="1200" b="1" kern="1200" dirty="0"/>
        </a:p>
      </dsp:txBody>
      <dsp:txXfrm>
        <a:off x="361928" y="1289258"/>
        <a:ext cx="1504506" cy="780159"/>
      </dsp:txXfrm>
    </dsp:sp>
    <dsp:sp modelId="{CAB8A0DA-528A-4789-B64F-9731E68BA6DE}">
      <dsp:nvSpPr>
        <dsp:cNvPr id="0" name=""/>
        <dsp:cNvSpPr/>
      </dsp:nvSpPr>
      <dsp:spPr>
        <a:xfrm>
          <a:off x="1114181" y="391592"/>
          <a:ext cx="2575492" cy="2575492"/>
        </a:xfrm>
        <a:custGeom>
          <a:avLst/>
          <a:gdLst/>
          <a:ahLst/>
          <a:cxnLst/>
          <a:rect l="0" t="0" r="0" b="0"/>
          <a:pathLst>
            <a:path>
              <a:moveTo>
                <a:pt x="123461" y="737535"/>
              </a:moveTo>
              <a:arcTo wR="1287746" hR="1287746" stAng="12317653" swAng="1424161"/>
            </a:path>
          </a:pathLst>
        </a:custGeom>
        <a:noFill/>
        <a:ln w="635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C70CD4-E57B-4EAE-93E5-67065B4A3713}">
      <dsp:nvSpPr>
        <dsp:cNvPr id="0" name=""/>
        <dsp:cNvSpPr/>
      </dsp:nvSpPr>
      <dsp:spPr>
        <a:xfrm>
          <a:off x="0" y="0"/>
          <a:ext cx="8658708" cy="575882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>
              <a:latin typeface="+mn-lt"/>
            </a:rPr>
            <a:t>PPA</a:t>
          </a:r>
          <a:endParaRPr lang="pt-BR" sz="2800" b="1" kern="1200" dirty="0">
            <a:latin typeface="+mn-lt"/>
          </a:endParaRPr>
        </a:p>
      </dsp:txBody>
      <dsp:txXfrm>
        <a:off x="0" y="0"/>
        <a:ext cx="8658708" cy="57588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C70CD4-E57B-4EAE-93E5-67065B4A3713}">
      <dsp:nvSpPr>
        <dsp:cNvPr id="0" name=""/>
        <dsp:cNvSpPr/>
      </dsp:nvSpPr>
      <dsp:spPr>
        <a:xfrm>
          <a:off x="0" y="181"/>
          <a:ext cx="8658708" cy="575882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>
              <a:latin typeface="+mn-lt"/>
            </a:rPr>
            <a:t>EVOLUÇÃO DA RECEITA</a:t>
          </a:r>
          <a:endParaRPr lang="pt-BR" sz="2800" b="1" kern="1200" dirty="0">
            <a:latin typeface="+mn-lt"/>
          </a:endParaRPr>
        </a:p>
      </dsp:txBody>
      <dsp:txXfrm>
        <a:off x="0" y="181"/>
        <a:ext cx="8658708" cy="57588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C70CD4-E57B-4EAE-93E5-67065B4A3713}">
      <dsp:nvSpPr>
        <dsp:cNvPr id="0" name=""/>
        <dsp:cNvSpPr/>
      </dsp:nvSpPr>
      <dsp:spPr>
        <a:xfrm>
          <a:off x="0" y="181"/>
          <a:ext cx="8658708" cy="575882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>
              <a:latin typeface="+mn-lt"/>
            </a:rPr>
            <a:t>FUNDO RPPS – REGIME PRÓPRIO DE PREVIDÊNCIA</a:t>
          </a:r>
          <a:endParaRPr lang="pt-BR" sz="2800" b="1" kern="1200" dirty="0">
            <a:latin typeface="+mn-lt"/>
          </a:endParaRPr>
        </a:p>
      </dsp:txBody>
      <dsp:txXfrm>
        <a:off x="0" y="181"/>
        <a:ext cx="8658708" cy="575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341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335" y="0"/>
            <a:ext cx="294534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31258"/>
            <a:ext cx="2945341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335" y="9431258"/>
            <a:ext cx="2945340" cy="49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7A4809-4E1E-470D-9BB5-F5E820DDD93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97664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341" cy="4969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744" y="0"/>
            <a:ext cx="2945341" cy="4969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45DB24-82FA-4633-A709-FB1CED794B9B}" type="datetimeFigureOut">
              <a:rPr lang="pt-BR"/>
              <a:pPr>
                <a:defRPr/>
              </a:pPr>
              <a:t>29/09/2016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1" y="4715630"/>
            <a:ext cx="5438776" cy="446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429670"/>
            <a:ext cx="2945341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744" y="9429670"/>
            <a:ext cx="2945341" cy="49696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469F3F-1A16-461F-8358-D11B771EBBC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499338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9F3F-1A16-461F-8358-D11B771EBBC8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55855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BB0503-395B-4136-8306-6DACD9C28619}" type="slidenum">
              <a:rPr lang="pt-BR" sz="1200"/>
              <a:pPr eaLnBrk="1" hangingPunct="1"/>
              <a:t>35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xmlns="" val="3323721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BB0503-395B-4136-8306-6DACD9C28619}" type="slidenum">
              <a:rPr lang="pt-BR" sz="1200"/>
              <a:pPr eaLnBrk="1" hangingPunct="1"/>
              <a:t>36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xmlns="" val="3323721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BB0503-395B-4136-8306-6DACD9C28619}" type="slidenum">
              <a:rPr lang="pt-BR" sz="1200"/>
              <a:pPr eaLnBrk="1" hangingPunct="1"/>
              <a:t>37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xmlns="" val="332372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9F3F-1A16-461F-8358-D11B771EBBC8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83246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9F3F-1A16-461F-8358-D11B771EBBC8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83246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BB0503-395B-4136-8306-6DACD9C28619}" type="slidenum">
              <a:rPr lang="pt-BR" sz="1200"/>
              <a:pPr eaLnBrk="1" hangingPunct="1"/>
              <a:t>27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xmlns="" val="332372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BB0503-395B-4136-8306-6DACD9C28619}" type="slidenum">
              <a:rPr lang="pt-BR" sz="1200"/>
              <a:pPr eaLnBrk="1" hangingPunct="1"/>
              <a:t>28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xmlns="" val="3323721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BB0503-395B-4136-8306-6DACD9C28619}" type="slidenum">
              <a:rPr lang="pt-BR" sz="1200"/>
              <a:pPr eaLnBrk="1" hangingPunct="1"/>
              <a:t>29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xmlns="" val="3323721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BB0503-395B-4136-8306-6DACD9C28619}" type="slidenum">
              <a:rPr lang="pt-BR" sz="1200"/>
              <a:pPr eaLnBrk="1" hangingPunct="1"/>
              <a:t>31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xmlns="" val="3323721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BB0503-395B-4136-8306-6DACD9C28619}" type="slidenum">
              <a:rPr lang="pt-BR" sz="1200"/>
              <a:pPr eaLnBrk="1" hangingPunct="1"/>
              <a:t>32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xmlns="" val="3323721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BB0503-395B-4136-8306-6DACD9C28619}" type="slidenum">
              <a:rPr lang="pt-BR" sz="1200"/>
              <a:pPr eaLnBrk="1" hangingPunct="1"/>
              <a:t>34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xmlns="" val="332372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7A87-564D-4B3C-9E85-CF9AE8E21A7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8638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046E2-B1A9-4548-B9EE-084C57A3D20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47224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504F8-8098-46D2-B151-4EF3FAC219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55031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6469A-ADD7-46C1-BFA9-9AB5A0236EB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1004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15A33-CEE3-4F3D-B6C7-22FB217E4F3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6686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D0492-4F90-4D82-9143-4DE96A9743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6438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9EE77-A383-44AE-B36A-162C46EC195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9993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07265-587D-4E94-ADEE-B214538D17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91426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F4A-86F1-4EA5-8666-BE54A82220A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0288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924E5-60C7-40F8-877F-FAD996391F2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5834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8C30A-D742-4A49-AF1C-CFD5C52B4BD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05695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604A5-1182-4FF1-B3A0-22BD89D4E4E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9075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0" y="4725144"/>
            <a:ext cx="9144000" cy="1196975"/>
          </a:xfr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AUDIÊNCIA PÚBLICA</a:t>
            </a:r>
          </a:p>
        </p:txBody>
      </p:sp>
      <p:sp>
        <p:nvSpPr>
          <p:cNvPr id="13316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3BAD0F7-4F12-4D97-B234-7F5ED0DAB3B2}" type="slidenum">
              <a:rPr lang="pt-BR" sz="1400">
                <a:solidFill>
                  <a:schemeClr val="tx2"/>
                </a:solidFill>
              </a:rPr>
              <a:pPr eaLnBrk="1" hangingPunct="1"/>
              <a:t>1</a:t>
            </a:fld>
            <a:endParaRPr lang="pt-BR" sz="1400" dirty="0">
              <a:solidFill>
                <a:schemeClr val="tx2"/>
              </a:solidFill>
            </a:endParaRPr>
          </a:p>
        </p:txBody>
      </p:sp>
      <p:pic>
        <p:nvPicPr>
          <p:cNvPr id="13317" name="Picture 2" descr="LOGO NOVA IDENTIDADE VISUAL PMT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216" y="908720"/>
            <a:ext cx="4860032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584775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000" b="1" dirty="0"/>
          </a:p>
        </p:txBody>
      </p:sp>
      <p:sp>
        <p:nvSpPr>
          <p:cNvPr id="1638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0C55BD-3291-41E3-9665-7185E436AA7C}" type="slidenum">
              <a:rPr lang="pt-BR" sz="1400">
                <a:solidFill>
                  <a:schemeClr val="tx2"/>
                </a:solidFill>
                <a:latin typeface="+mn-lt"/>
              </a:rPr>
              <a:pPr eaLnBrk="1" hangingPunct="1"/>
              <a:t>10</a:t>
            </a:fld>
            <a:endParaRPr lang="pt-BR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00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RESUMO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xmlns="" val="3362318364"/>
              </p:ext>
            </p:extLst>
          </p:nvPr>
        </p:nvGraphicFramePr>
        <p:xfrm>
          <a:off x="0" y="584775"/>
          <a:ext cx="9144000" cy="627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5608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584775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000" b="1" dirty="0"/>
          </a:p>
        </p:txBody>
      </p:sp>
      <p:sp>
        <p:nvSpPr>
          <p:cNvPr id="1638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0C55BD-3291-41E3-9665-7185E436AA7C}" type="slidenum">
              <a:rPr lang="pt-BR" sz="1400">
                <a:solidFill>
                  <a:schemeClr val="tx2"/>
                </a:solidFill>
                <a:latin typeface="+mn-lt"/>
              </a:rPr>
              <a:pPr eaLnBrk="1" hangingPunct="1"/>
              <a:t>11</a:t>
            </a:fld>
            <a:endParaRPr lang="pt-BR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00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RESUMO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xmlns="" val="2646686567"/>
              </p:ext>
            </p:extLst>
          </p:nvPr>
        </p:nvGraphicFramePr>
        <p:xfrm>
          <a:off x="0" y="584775"/>
          <a:ext cx="9144000" cy="627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4584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2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1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F0CE8CC-2D91-408A-8996-B4CF12334B5B}" type="slidenum">
              <a:rPr lang="pt-BR" sz="1400">
                <a:solidFill>
                  <a:schemeClr val="tx2"/>
                </a:solidFill>
              </a:rPr>
              <a:pPr eaLnBrk="1" hangingPunct="1"/>
              <a:t>12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707904" y="5301208"/>
            <a:ext cx="52132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DESPESAS SECRETARIAS</a:t>
            </a:r>
            <a:endParaRPr lang="pt-BR" sz="4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507" name="Espaço Reservado para Número de Slid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19F52D-1FDE-409D-ACB9-75881D8FBE41}" type="slidenum">
              <a:rPr lang="pt-BR" sz="1400">
                <a:solidFill>
                  <a:schemeClr val="tx2"/>
                </a:solidFill>
              </a:rPr>
              <a:pPr eaLnBrk="1" hangingPunct="1"/>
              <a:t>13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0"/>
            <a:ext cx="2267744" cy="553998"/>
          </a:xfrm>
          <a:prstGeom prst="rect">
            <a:avLst/>
          </a:prstGeom>
          <a:solidFill>
            <a:srgbClr val="CCFF99"/>
          </a:solidFill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GABINETE</a:t>
            </a:r>
            <a:endParaRPr lang="pt-BR" sz="3000" b="1" dirty="0">
              <a:solidFill>
                <a:schemeClr val="accent4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01256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90142D-4987-4F5F-89DB-FC05271C6753}" type="slidenum">
              <a:rPr lang="pt-BR" sz="1400">
                <a:solidFill>
                  <a:schemeClr val="tx2"/>
                </a:solidFill>
              </a:rPr>
              <a:pPr eaLnBrk="1" hangingPunct="1"/>
              <a:t>14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5201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GABINETE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9514" y="589976"/>
            <a:ext cx="914400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DESPESAS </a:t>
            </a:r>
            <a:r>
              <a:rPr lang="pt-BR" altLang="pt-BR" sz="2200" b="1" dirty="0">
                <a:latin typeface="+mn-lt"/>
              </a:rPr>
              <a:t>DO GABINETE, JURÍDICO, CONTROLE INTERNO E </a:t>
            </a:r>
            <a:r>
              <a:rPr lang="pt-BR" altLang="pt-BR" sz="2200" b="1" dirty="0" smtClean="0">
                <a:latin typeface="+mn-lt"/>
              </a:rPr>
              <a:t>COMUNICAÇÃO.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200" b="1" dirty="0">
                <a:latin typeface="+mn-lt"/>
              </a:rPr>
              <a:t>DIVULGAÇÃO DAS MATÉRIAS, SERVIÇOS TÉCNICOS DE FOTOGRAFIA E SOM, PARA APRESENTAÇÃO DAS AÇÕES </a:t>
            </a:r>
            <a:r>
              <a:rPr lang="pt-BR" altLang="pt-BR" sz="2200" b="1" dirty="0" smtClean="0">
                <a:latin typeface="+mn-lt"/>
              </a:rPr>
              <a:t>DESENVOLVIDAS.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200" b="1" dirty="0">
                <a:latin typeface="+mn-lt"/>
              </a:rPr>
              <a:t>ASSINATURA DE PERIÓDICOS, COMO </a:t>
            </a:r>
            <a:r>
              <a:rPr lang="pt-BR" altLang="pt-BR" sz="2200" b="1" dirty="0" smtClean="0">
                <a:latin typeface="+mn-lt"/>
              </a:rPr>
              <a:t>JORNAIS E REVISTAS.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DESPESAS </a:t>
            </a:r>
            <a:r>
              <a:rPr lang="pt-BR" altLang="pt-BR" sz="2200" b="1" dirty="0">
                <a:latin typeface="+mn-lt"/>
              </a:rPr>
              <a:t>DE MANUTENÇÃO DO GABINETE COM ÁGUA, LUZ, TELEFONE, COMBUSTÍVEIS E DESPESAS COM </a:t>
            </a:r>
            <a:r>
              <a:rPr lang="pt-BR" altLang="pt-BR" sz="2200" b="1" dirty="0" smtClean="0">
                <a:latin typeface="+mn-lt"/>
              </a:rPr>
              <a:t>PESSOAL.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DESPESAS </a:t>
            </a:r>
            <a:r>
              <a:rPr lang="pt-BR" altLang="pt-BR" sz="2200" b="1" dirty="0">
                <a:latin typeface="+mn-lt"/>
              </a:rPr>
              <a:t>COM A MANUTENÇÃO DOS ÓRGÃOS </a:t>
            </a:r>
            <a:r>
              <a:rPr lang="pt-BR" altLang="pt-BR" sz="2200" b="1" dirty="0" smtClean="0">
                <a:latin typeface="+mn-lt"/>
              </a:rPr>
              <a:t>COLEGIADOS;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ENCAMINHAMENTOS  </a:t>
            </a:r>
            <a:r>
              <a:rPr lang="pt-BR" altLang="pt-BR" sz="2200" b="1" dirty="0">
                <a:latin typeface="+mn-lt"/>
              </a:rPr>
              <a:t>DE ASSUNTOS DE INTERESSE DO MUNICÍPIO JUNTO AOS ÓRGÃOS E OUTROS NÍVEIS DE </a:t>
            </a:r>
            <a:r>
              <a:rPr lang="pt-BR" altLang="pt-BR" sz="2200" b="1" dirty="0" smtClean="0">
                <a:latin typeface="+mn-lt"/>
              </a:rPr>
              <a:t>GOVERNO.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+mn-lt"/>
              </a:rPr>
              <a:t>GESTÃO DOS RECURSOS E DAS AÇÕES E METAS DO FUNDO DE RECURSOS DO </a:t>
            </a:r>
            <a:r>
              <a:rPr lang="pt-BR" sz="2200" b="1" dirty="0" smtClean="0">
                <a:latin typeface="+mn-lt"/>
              </a:rPr>
              <a:t>BOMBEIRO.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GESTÃO </a:t>
            </a:r>
            <a:r>
              <a:rPr lang="pt-BR" sz="2200" b="1" dirty="0">
                <a:latin typeface="+mn-lt"/>
              </a:rPr>
              <a:t>DOS RECURSOS DO FUNDO DE DEFESA DOS CONSUMIDORES COM ORIENTAÇÕES E PROTEÇÃO AOS DIREITOS NO PROCESSO DE CONSCIENTIZAÇÃO DOS DIREITOS E DEVERES DOS </a:t>
            </a:r>
            <a:r>
              <a:rPr lang="pt-BR" sz="2200" b="1" dirty="0" smtClean="0">
                <a:latin typeface="+mn-lt"/>
              </a:rPr>
              <a:t>CONSUMIDORES.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SERVIÇOS DE </a:t>
            </a:r>
            <a:r>
              <a:rPr lang="pt-BR" sz="2200" b="1" dirty="0">
                <a:latin typeface="+mn-lt"/>
              </a:rPr>
              <a:t>FISCALIZAÇÃO DAS NORMAS  E PROCEDIMENTOS </a:t>
            </a:r>
            <a:r>
              <a:rPr lang="pt-BR" sz="2200" b="1" dirty="0" smtClean="0">
                <a:latin typeface="+mn-lt"/>
              </a:rPr>
              <a:t>ATRAVÉS DO </a:t>
            </a:r>
            <a:r>
              <a:rPr lang="pt-BR" sz="2200" b="1" dirty="0">
                <a:latin typeface="+mn-lt"/>
              </a:rPr>
              <a:t>CONTROLE </a:t>
            </a:r>
            <a:r>
              <a:rPr lang="pt-BR" sz="2200" b="1" dirty="0" smtClean="0">
                <a:latin typeface="+mn-lt"/>
              </a:rPr>
              <a:t>INTERNO.</a:t>
            </a:r>
            <a:endParaRPr lang="pt-BR" sz="2200" b="1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pt-BR" sz="22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altLang="pt-BR" sz="2200" b="1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53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90142D-4987-4F5F-89DB-FC05271C6753}" type="slidenum">
              <a:rPr lang="pt-BR" sz="1400">
                <a:solidFill>
                  <a:schemeClr val="tx2"/>
                </a:solidFill>
              </a:rPr>
              <a:pPr eaLnBrk="1" hangingPunct="1"/>
              <a:t>15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5201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GABINETE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0789" y="595729"/>
            <a:ext cx="90257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GESTÃO </a:t>
            </a:r>
            <a:r>
              <a:rPr lang="pt-BR" sz="2200" b="1" dirty="0">
                <a:latin typeface="+mn-lt"/>
              </a:rPr>
              <a:t>DO FUNDO DE DEFESA CIVIL COM AÇÕES DE PREVENÇÃO, PREPARAÇÃO PARA EMERGÊNCIAS, </a:t>
            </a:r>
            <a:r>
              <a:rPr lang="pt-BR" sz="2200" b="1" dirty="0" smtClean="0">
                <a:latin typeface="+mn-lt"/>
              </a:rPr>
              <a:t>NAS </a:t>
            </a:r>
            <a:r>
              <a:rPr lang="pt-BR" sz="2200" b="1" dirty="0">
                <a:latin typeface="+mn-lt"/>
              </a:rPr>
              <a:t>AÇÕES DESTINADAS A EVITAR, DIMINUIR </a:t>
            </a:r>
            <a:r>
              <a:rPr lang="pt-BR" sz="2200" b="1" dirty="0" smtClean="0">
                <a:latin typeface="+mn-lt"/>
              </a:rPr>
              <a:t>DESASTRES E </a:t>
            </a:r>
            <a:r>
              <a:rPr lang="pt-BR" sz="2200" b="1" dirty="0">
                <a:latin typeface="+mn-lt"/>
              </a:rPr>
              <a:t>ORIENTAR </a:t>
            </a:r>
            <a:r>
              <a:rPr lang="pt-BR" sz="2200" b="1" dirty="0" smtClean="0">
                <a:latin typeface="+mn-lt"/>
              </a:rPr>
              <a:t>A POPULAÇÃO.</a:t>
            </a:r>
            <a:endParaRPr lang="pt-BR" sz="2200" b="1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>
              <a:latin typeface="+mn-lt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4432466"/>
              </p:ext>
            </p:extLst>
          </p:nvPr>
        </p:nvGraphicFramePr>
        <p:xfrm>
          <a:off x="383182" y="2348880"/>
          <a:ext cx="8280919" cy="374835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497974"/>
                <a:gridCol w="2855490"/>
                <a:gridCol w="1927455"/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400" dirty="0" smtClean="0"/>
                        <a:t>UNIDADE ORÇAMENTÁRIA 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400" dirty="0" smtClean="0"/>
                        <a:t>DESPESA FONTE ZERO</a:t>
                      </a:r>
                      <a:endParaRPr lang="pt-B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chemeClr val="tx1"/>
                          </a:solidFill>
                        </a:rPr>
                        <a:t>UNIÃO</a:t>
                      </a:r>
                      <a:endParaRPr lang="pt-B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44441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0301 GABINETE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9.000.000,00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78942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0302 FUNREBOM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35.000,00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10.000,00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11048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0303 PROCON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810.000,00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05808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0303 DEFESA CIVIL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100.000,00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591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4"/>
          <p:cNvSpPr>
            <a:spLocks noGrp="1" noChangeArrowheads="1"/>
          </p:cNvSpPr>
          <p:nvPr>
            <p:ph idx="1"/>
          </p:nvPr>
        </p:nvSpPr>
        <p:spPr>
          <a:xfrm>
            <a:off x="0" y="589976"/>
            <a:ext cx="9144000" cy="6268024"/>
          </a:xfrm>
        </p:spPr>
        <p:txBody>
          <a:bodyPr anchor="t">
            <a:normAutofit/>
          </a:bodyPr>
          <a:lstStyle/>
          <a:p>
            <a:pPr algn="just">
              <a:defRPr/>
            </a:pPr>
            <a:r>
              <a:rPr lang="pt-BR" sz="2200" b="1" dirty="0" smtClean="0"/>
              <a:t>GESTÃO </a:t>
            </a:r>
            <a:r>
              <a:rPr lang="pt-BR" sz="2200" b="1" dirty="0"/>
              <a:t>DOS RECURSOS E DAS AÇÕES E METAS DO FUNDO DE RECURSOS DO BOMBEIRO NO ATENDIMENTO ÁS AÇÕES EMERGENCIAIS E PRIMEIRO SOCORROS Á POPULAÇÃO</a:t>
            </a:r>
          </a:p>
          <a:p>
            <a:pPr algn="just">
              <a:defRPr/>
            </a:pPr>
            <a:r>
              <a:rPr lang="pt-BR" sz="2200" b="1" dirty="0" smtClean="0"/>
              <a:t>GESTÃO DOS RECURSOS DO FUNDO DE DEFESA DOS CONSUMIDORES COM ORIENTAÇÕES E PROTEÇÃO AOS DIREITOS NO PROCESSO DE CONCIENTIZAÇÃO DOS DIREITOS E DEVERES DOS CONSUMIDORES</a:t>
            </a:r>
          </a:p>
          <a:p>
            <a:pPr algn="just">
              <a:defRPr/>
            </a:pPr>
            <a:r>
              <a:rPr lang="pt-BR" sz="2200" b="1" dirty="0" smtClean="0"/>
              <a:t>DINAMIZAÇÃO DOS SERVIÇOS FISCALIZÇÃO DAS NORMAS PROCEDIMENTOS</a:t>
            </a:r>
          </a:p>
          <a:p>
            <a:pPr algn="just">
              <a:defRPr/>
            </a:pPr>
            <a:r>
              <a:rPr lang="pt-BR" sz="2200" b="1" dirty="0" smtClean="0"/>
              <a:t>E GESTÃO DO FUNDO DE DEFESA CÍVIL COM AÇÕES DE PREVENÇÃO, PREPARAÇÃO PARA EMERGÊNCIAS, APOIO Á DEFESA CIVIL NAS AÇÕES DESTINADAS A EVITAR, DIMINUIR E ORIENTAR OS DESASTRES, PRESERVAR O MORAL DA POPULAÇÃO E RESTABELECER A NORMALIDADE SOCIAL.</a:t>
            </a:r>
          </a:p>
          <a:p>
            <a:pPr algn="just">
              <a:defRPr/>
            </a:pPr>
            <a:endParaRPr lang="pt-BR" sz="2200" b="1" dirty="0" smtClean="0"/>
          </a:p>
          <a:p>
            <a:pPr algn="just">
              <a:lnSpc>
                <a:spcPct val="75000"/>
              </a:lnSpc>
              <a:spcBef>
                <a:spcPct val="50000"/>
              </a:spcBef>
              <a:defRPr/>
            </a:pPr>
            <a:r>
              <a:rPr lang="pt-BR" altLang="pt-BR" sz="2200" b="1" dirty="0"/>
              <a:t>PREVISÃO DE </a:t>
            </a:r>
            <a:r>
              <a:rPr lang="pt-BR" altLang="pt-BR" sz="2200" b="1" dirty="0" smtClean="0"/>
              <a:t>RECURSO MUNICIPAL R$ 10.000.000,00</a:t>
            </a:r>
            <a:endParaRPr lang="pt-BR" altLang="pt-BR" sz="2200" b="1" dirty="0"/>
          </a:p>
          <a:p>
            <a:pPr algn="just">
              <a:lnSpc>
                <a:spcPct val="75000"/>
              </a:lnSpc>
              <a:spcBef>
                <a:spcPct val="50000"/>
              </a:spcBef>
              <a:defRPr/>
            </a:pPr>
            <a:r>
              <a:rPr lang="pt-BR" altLang="pt-BR" sz="2200" b="1" dirty="0"/>
              <a:t>UNIDADE ORÇAMENTÁRIA 0301</a:t>
            </a:r>
          </a:p>
          <a:p>
            <a:pPr algn="just">
              <a:lnSpc>
                <a:spcPct val="75000"/>
              </a:lnSpc>
              <a:spcBef>
                <a:spcPct val="50000"/>
              </a:spcBef>
              <a:defRPr/>
            </a:pPr>
            <a:endParaRPr lang="pt-BR" altLang="pt-BR" sz="22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defRPr/>
            </a:pPr>
            <a:endParaRPr lang="pt-BR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pt-B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defRPr/>
            </a:pPr>
            <a:endParaRPr lang="pt-B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75000"/>
              </a:lnSpc>
              <a:spcBef>
                <a:spcPct val="50000"/>
              </a:spcBef>
              <a:defRPr/>
            </a:pPr>
            <a:endParaRPr lang="pt-BR" altLang="pt-BR" sz="24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90142D-4987-4F5F-89DB-FC05271C6753}" type="slidenum">
              <a:rPr lang="pt-BR" sz="1400">
                <a:solidFill>
                  <a:schemeClr val="tx2"/>
                </a:solidFill>
              </a:rPr>
              <a:pPr eaLnBrk="1" hangingPunct="1"/>
              <a:t>16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5201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GABINETE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346585" cy="7046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0"/>
            <a:ext cx="3203848" cy="553998"/>
          </a:xfrm>
          <a:prstGeom prst="rect">
            <a:avLst/>
          </a:prstGeom>
          <a:solidFill>
            <a:srgbClr val="CCFF99"/>
          </a:solidFill>
          <a:ln w="12700" cap="sq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sz="3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ADMINISTRAÇÃO</a:t>
            </a:r>
            <a:endParaRPr lang="pt-BR" sz="3000" b="1" dirty="0">
              <a:solidFill>
                <a:schemeClr val="accent4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4"/>
          <p:cNvSpPr>
            <a:spLocks noGrp="1" noChangeArrowheads="1"/>
          </p:cNvSpPr>
          <p:nvPr>
            <p:ph idx="1"/>
          </p:nvPr>
        </p:nvSpPr>
        <p:spPr>
          <a:xfrm>
            <a:off x="0" y="584775"/>
            <a:ext cx="9144000" cy="62732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lvl="0" indent="-514350" algn="just">
              <a:buFont typeface="+mj-lt"/>
              <a:buAutoNum type="romanUcPeriod"/>
            </a:pPr>
            <a:endParaRPr lang="pt-BR" sz="2200" b="1" dirty="0" smtClean="0"/>
          </a:p>
          <a:p>
            <a:pPr algn="just"/>
            <a:r>
              <a:rPr lang="pt-BR" sz="2200" b="1" dirty="0" smtClean="0"/>
              <a:t>MANUTENÇÃO </a:t>
            </a:r>
            <a:r>
              <a:rPr lang="pt-BR" sz="2200" b="1" dirty="0"/>
              <a:t>DAS AÇÕES DA SECRETARIA DE ADMINISTRAÇÃO, GESTÃO DOS RECURSOS </a:t>
            </a:r>
            <a:r>
              <a:rPr lang="pt-BR" sz="2200" b="1" dirty="0" smtClean="0"/>
              <a:t>HUMANOS, ELABORAÇÃO </a:t>
            </a:r>
            <a:r>
              <a:rPr lang="pt-BR" sz="2200" b="1" dirty="0"/>
              <a:t>DA FOLHA, REALIZAÇÃO DE CONCURSOS E ADMISSÃO DE PESSOAL </a:t>
            </a:r>
            <a:r>
              <a:rPr lang="pt-BR" sz="2200" b="1" dirty="0" smtClean="0"/>
              <a:t>CONCURSADO.  </a:t>
            </a:r>
            <a:endParaRPr lang="pt-BR" sz="2200" b="1" dirty="0"/>
          </a:p>
          <a:p>
            <a:pPr algn="just"/>
            <a:r>
              <a:rPr lang="pt-BR" sz="2200" b="1" dirty="0"/>
              <a:t>CONTROLE DO FUNDO ESPECIAL DE TRÊS LAGOAS, NO PAGAMENTO DE INATIVOS,  HAVENDO DISPONIBILIDADE FINANCEIRA</a:t>
            </a:r>
            <a:r>
              <a:rPr lang="pt-BR" sz="2200" b="1" dirty="0" smtClean="0"/>
              <a:t>.</a:t>
            </a:r>
          </a:p>
          <a:p>
            <a:pPr algn="just"/>
            <a:r>
              <a:rPr lang="pt-BR" sz="2200" b="1" dirty="0" smtClean="0"/>
              <a:t>COORDENAÇÃO DA COMISSÃO DO PROCESSO DISCIPLINAR.</a:t>
            </a:r>
          </a:p>
          <a:p>
            <a:pPr algn="just"/>
            <a:r>
              <a:rPr lang="pt-BR" sz="2200" b="1" dirty="0" smtClean="0"/>
              <a:t>MANUTENÇÃO </a:t>
            </a:r>
            <a:r>
              <a:rPr lang="pt-BR" sz="2200" b="1" dirty="0"/>
              <a:t>E CONSERVAÇÃO DE </a:t>
            </a:r>
            <a:r>
              <a:rPr lang="pt-BR" sz="2200" b="1" dirty="0" smtClean="0"/>
              <a:t>PRÉDIOS </a:t>
            </a:r>
            <a:r>
              <a:rPr lang="pt-BR" sz="2200" b="1" dirty="0"/>
              <a:t>PÚBLICOS, DA FROTA MUNICIPAL E DA COORDENAÇÃO DOS SERVIÇOS DE </a:t>
            </a:r>
            <a:r>
              <a:rPr lang="pt-BR" sz="2200" b="1" dirty="0" smtClean="0"/>
              <a:t>SEGURANÇA E VIGILÂNCIA PATRIMONIAL;</a:t>
            </a:r>
          </a:p>
          <a:p>
            <a:pPr lvl="0" algn="just"/>
            <a:r>
              <a:rPr lang="pt-BR" sz="2200" b="1" dirty="0" smtClean="0"/>
              <a:t>ADMINISTRAÇÃO </a:t>
            </a:r>
            <a:r>
              <a:rPr lang="pt-BR" sz="2200" b="1" dirty="0"/>
              <a:t>DAS ATIVIDADES DE SEGURANÇA E MEDICINA DO TRABALHO</a:t>
            </a:r>
            <a:r>
              <a:rPr lang="pt-BR" sz="2200" b="1" dirty="0" smtClean="0"/>
              <a:t>;</a:t>
            </a:r>
          </a:p>
          <a:p>
            <a:pPr algn="just"/>
            <a:r>
              <a:rPr lang="pt-BR" sz="2200" b="1" dirty="0" smtClean="0"/>
              <a:t>CONTROLE </a:t>
            </a:r>
            <a:r>
              <a:rPr lang="pt-BR" sz="2200" b="1" dirty="0"/>
              <a:t>DA FROTA DE VEÍCULOS, DE GASTOS COM ÁGUA, LUZ, </a:t>
            </a:r>
            <a:r>
              <a:rPr lang="pt-BR" sz="2200" b="1" dirty="0" smtClean="0"/>
              <a:t>TELEFONE E COMBUSTÍVEIS.</a:t>
            </a:r>
          </a:p>
          <a:p>
            <a:pPr algn="just"/>
            <a:r>
              <a:rPr lang="pt-BR" altLang="pt-BR" sz="2200" b="1" dirty="0" smtClean="0"/>
              <a:t>PAGAMENTO </a:t>
            </a:r>
            <a:r>
              <a:rPr lang="pt-BR" altLang="pt-BR" sz="2200" b="1" dirty="0"/>
              <a:t>CONTRIBUIÇÃO </a:t>
            </a:r>
            <a:r>
              <a:rPr lang="pt-BR" altLang="pt-BR" sz="2200" b="1" dirty="0" smtClean="0"/>
              <a:t>PASEP.</a:t>
            </a:r>
            <a:endParaRPr lang="pt-BR" altLang="pt-BR" sz="2200" b="1" dirty="0"/>
          </a:p>
          <a:p>
            <a:pPr algn="just"/>
            <a:r>
              <a:rPr lang="pt-BR" altLang="pt-BR" sz="2200" b="1" dirty="0" smtClean="0"/>
              <a:t>APOIO </a:t>
            </a:r>
            <a:r>
              <a:rPr lang="pt-BR" altLang="pt-BR" sz="2200" b="1" dirty="0"/>
              <a:t>FINANCEIRO PARA EXECUÇÃO DE SERVIÇOS GERAIS, COM UTILIZAÇÃO MÃO DE OBRA </a:t>
            </a:r>
            <a:r>
              <a:rPr lang="pt-BR" altLang="pt-BR" sz="2200" b="1" dirty="0" smtClean="0"/>
              <a:t>PRISIONAL. </a:t>
            </a:r>
            <a:endParaRPr lang="pt-BR" altLang="pt-BR" sz="2200" b="1" dirty="0"/>
          </a:p>
          <a:p>
            <a:pPr algn="just"/>
            <a:endParaRPr lang="pt-BR" altLang="pt-BR" sz="2200" b="1" dirty="0"/>
          </a:p>
          <a:p>
            <a:pPr lvl="0" algn="just"/>
            <a:endParaRPr lang="pt-BR" sz="2200" b="1" dirty="0"/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+mj-lt"/>
              <a:buAutoNum type="romanUcPeriod"/>
              <a:defRPr/>
            </a:pPr>
            <a:endParaRPr lang="pt-BR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4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4F5EBDF-25D5-4177-8408-E39880D54323}" type="slidenum">
              <a:rPr lang="pt-BR" sz="1400">
                <a:solidFill>
                  <a:schemeClr val="tx2"/>
                </a:solidFill>
              </a:rPr>
              <a:pPr eaLnBrk="1" hangingPunct="1"/>
              <a:t>17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-1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ADMINISTRAÇÃO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72759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4"/>
          <p:cNvSpPr>
            <a:spLocks noGrp="1" noChangeArrowheads="1"/>
          </p:cNvSpPr>
          <p:nvPr>
            <p:ph idx="1"/>
          </p:nvPr>
        </p:nvSpPr>
        <p:spPr>
          <a:xfrm>
            <a:off x="0" y="584775"/>
            <a:ext cx="9144000" cy="62732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lvl="0" indent="-514350" algn="just">
              <a:buFont typeface="+mj-lt"/>
              <a:buAutoNum type="romanUcPeriod" startAt="5"/>
            </a:pPr>
            <a:endParaRPr lang="pt-BR" sz="2200" b="1" dirty="0" smtClean="0"/>
          </a:p>
          <a:p>
            <a:pPr algn="just"/>
            <a:endParaRPr lang="pt-BR" altLang="pt-BR" sz="2200" b="1" dirty="0"/>
          </a:p>
          <a:p>
            <a:pPr algn="just"/>
            <a:endParaRPr lang="pt-BR" altLang="pt-BR" sz="2200" b="1" dirty="0" smtClean="0"/>
          </a:p>
          <a:p>
            <a:pPr algn="just"/>
            <a:endParaRPr lang="pt-BR" altLang="pt-BR" sz="2200" b="1" dirty="0"/>
          </a:p>
          <a:p>
            <a:pPr algn="just"/>
            <a:endParaRPr lang="pt-BR" altLang="pt-BR" sz="2200" b="1" dirty="0" smtClean="0"/>
          </a:p>
          <a:p>
            <a:pPr algn="just"/>
            <a:endParaRPr lang="pt-BR" altLang="pt-BR" sz="2200" b="1" dirty="0"/>
          </a:p>
          <a:p>
            <a:pPr algn="just"/>
            <a:endParaRPr lang="pt-BR" altLang="pt-BR" sz="2200" b="1" dirty="0" smtClean="0"/>
          </a:p>
          <a:p>
            <a:pPr marL="0" lvl="0" indent="0" algn="just">
              <a:buNone/>
            </a:pPr>
            <a:endParaRPr lang="pt-BR" sz="2400" b="1" dirty="0" smtClean="0"/>
          </a:p>
          <a:p>
            <a:pPr algn="just"/>
            <a:r>
              <a:rPr lang="pt-BR" altLang="pt-BR" sz="2200" b="1" dirty="0" smtClean="0"/>
              <a:t>PAGAMENTO </a:t>
            </a:r>
            <a:r>
              <a:rPr lang="pt-BR" altLang="pt-BR" sz="2200" b="1" dirty="0"/>
              <a:t>DOS INATIVOS E PENSIONISTAS NO FUNDO DE PREVIDÊNCIA, DESPESAS DE MANUTENÇÃO DO </a:t>
            </a:r>
            <a:r>
              <a:rPr lang="pt-BR" altLang="pt-BR" sz="2200" b="1" dirty="0" smtClean="0"/>
              <a:t>ÓRGÃO, RESERVA DO RPPS </a:t>
            </a:r>
            <a:r>
              <a:rPr lang="pt-BR" altLang="pt-BR" sz="2200" b="1" dirty="0"/>
              <a:t>E PROJETO PARA AQUISIÇÃO DE ÁREA PARA </a:t>
            </a:r>
            <a:r>
              <a:rPr lang="pt-BR" altLang="pt-BR" sz="2200" b="1" dirty="0" smtClean="0"/>
              <a:t>CONSTRUÇÃO </a:t>
            </a:r>
            <a:r>
              <a:rPr lang="pt-BR" altLang="pt-BR" sz="2200" b="1" dirty="0"/>
              <a:t>DA SEDE PRÓPRIA</a:t>
            </a:r>
            <a:r>
              <a:rPr lang="pt-BR" altLang="pt-BR" sz="2200" b="1" dirty="0" smtClean="0"/>
              <a:t>.</a:t>
            </a:r>
          </a:p>
          <a:p>
            <a:pPr algn="just"/>
            <a:endParaRPr lang="pt-BR" altLang="pt-BR" sz="2200" b="1" dirty="0"/>
          </a:p>
        </p:txBody>
      </p:sp>
      <p:sp>
        <p:nvSpPr>
          <p:cNvPr id="33794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4F5EBDF-25D5-4177-8408-E39880D54323}" type="slidenum">
              <a:rPr lang="pt-BR" sz="1400">
                <a:solidFill>
                  <a:schemeClr val="tx2"/>
                </a:solidFill>
              </a:rPr>
              <a:pPr eaLnBrk="1" hangingPunct="1"/>
              <a:t>18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-1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ADMINISTRAÇÃO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5169846"/>
              </p:ext>
            </p:extLst>
          </p:nvPr>
        </p:nvGraphicFramePr>
        <p:xfrm>
          <a:off x="215516" y="692697"/>
          <a:ext cx="8676964" cy="22860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689142"/>
                <a:gridCol w="2438155"/>
                <a:gridCol w="1792761"/>
                <a:gridCol w="1756906"/>
              </a:tblGrid>
              <a:tr h="748309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dirty="0" smtClean="0"/>
                        <a:t>UNIDADE ORÇAMENTÁRIA 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dirty="0" smtClean="0"/>
                        <a:t>FONTE ZERO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UNIÃO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FONTE</a:t>
                      </a:r>
                      <a:r>
                        <a:rPr lang="pt-BR" sz="2200" b="1" baseline="0" dirty="0" smtClean="0">
                          <a:solidFill>
                            <a:schemeClr val="tx1"/>
                          </a:solidFill>
                        </a:rPr>
                        <a:t> 103.000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05965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0501 ADMINISTRAÇÃO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20.500.000,00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10.000,00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05965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0504</a:t>
                      </a:r>
                      <a:r>
                        <a:rPr lang="pt-BR" sz="2200" b="1" baseline="0" dirty="0" smtClean="0">
                          <a:solidFill>
                            <a:schemeClr val="tx1"/>
                          </a:solidFill>
                        </a:rPr>
                        <a:t> FME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50.600,00</a:t>
                      </a:r>
                    </a:p>
                    <a:p>
                      <a:pPr algn="ctr"/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xmlns="" val="2920468823"/>
              </p:ext>
            </p:extLst>
          </p:nvPr>
        </p:nvGraphicFramePr>
        <p:xfrm>
          <a:off x="242646" y="3068960"/>
          <a:ext cx="8658708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0870382"/>
              </p:ext>
            </p:extLst>
          </p:nvPr>
        </p:nvGraphicFramePr>
        <p:xfrm>
          <a:off x="431540" y="4941168"/>
          <a:ext cx="8172908" cy="129614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485132"/>
                <a:gridCol w="3687776"/>
              </a:tblGrid>
              <a:tr h="622830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dirty="0" smtClean="0"/>
                        <a:t>UNIDADE ORÇAMENTÁRIA 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dirty="0" smtClean="0"/>
                        <a:t>FONTE 103.000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73314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0601 TRÊS LAGOAS PREVIDÊNCIA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27.000.000,00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911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9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F389213-3F5E-4654-8A76-F23ED0E6A7A9}" type="slidenum">
              <a:rPr lang="pt-BR" sz="1400">
                <a:solidFill>
                  <a:schemeClr val="tx2"/>
                </a:solidFill>
              </a:rPr>
              <a:pPr eaLnBrk="1" hangingPunct="1"/>
              <a:t>19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243092"/>
            <a:ext cx="5724128" cy="50783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algn="ctr" defTabSz="685800">
              <a:lnSpc>
                <a:spcPct val="90000"/>
              </a:lnSpc>
            </a:pPr>
            <a:r>
              <a:rPr lang="pt-BR" sz="3000" b="1" dirty="0" smtClean="0">
                <a:solidFill>
                  <a:schemeClr val="accent4"/>
                </a:solidFill>
                <a:latin typeface="+mj-lt"/>
              </a:rPr>
              <a:t>FINANÇAS, RECEITA E </a:t>
            </a:r>
            <a:r>
              <a:rPr lang="pt-BR" sz="3000" b="1" dirty="0">
                <a:solidFill>
                  <a:schemeClr val="accent4"/>
                </a:solidFill>
                <a:latin typeface="+mj-lt"/>
              </a:rPr>
              <a:t>CONTROLE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8692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63121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t-BR" alt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PREFEITURA MUNICIPAL </a:t>
            </a:r>
            <a:r>
              <a:rPr kumimoji="1" lang="pt-BR" alt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DE</a:t>
            </a:r>
          </a:p>
          <a:p>
            <a:pPr algn="ctr">
              <a:spcBef>
                <a:spcPct val="50000"/>
              </a:spcBef>
            </a:pPr>
            <a:r>
              <a:rPr kumimoji="1" lang="pt-BR" alt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kumimoji="1" lang="pt-BR" alt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TRÊS LAGOAS - </a:t>
            </a:r>
            <a:r>
              <a:rPr kumimoji="1" lang="pt-BR" alt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MS</a:t>
            </a:r>
            <a:endParaRPr kumimoji="1" lang="pt-BR" alt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28600" y="1916832"/>
            <a:ext cx="8686800" cy="452431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altLang="pt-BR" sz="4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t-BR" alt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AUDIÊNCIA </a:t>
            </a:r>
            <a:r>
              <a:rPr lang="pt-BR" alt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PÚBLICA </a:t>
            </a:r>
          </a:p>
          <a:p>
            <a:pPr algn="ctr">
              <a:spcBef>
                <a:spcPct val="50000"/>
              </a:spcBef>
            </a:pPr>
            <a:r>
              <a:rPr lang="pt-BR" alt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</a:t>
            </a:r>
            <a:r>
              <a:rPr lang="pt-BR" alt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OA </a:t>
            </a:r>
            <a:r>
              <a:rPr lang="pt-BR" alt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– </a:t>
            </a:r>
            <a:r>
              <a:rPr lang="pt-BR" altLang="pt-B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2017</a:t>
            </a:r>
          </a:p>
          <a:p>
            <a:pPr algn="ctr">
              <a:spcBef>
                <a:spcPct val="50000"/>
              </a:spcBef>
            </a:pPr>
            <a:endParaRPr lang="pt-BR" altLang="pt-BR" sz="32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altLang="pt-BR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CONFORME LEI 101/2000.</a:t>
            </a:r>
            <a:endParaRPr lang="pt-BR" altLang="pt-BR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F4A-86F1-4EA5-8666-BE54A82220A3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3672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Grp="1" noChangeArrowheads="1"/>
          </p:cNvSpPr>
          <p:nvPr>
            <p:ph idx="1"/>
          </p:nvPr>
        </p:nvSpPr>
        <p:spPr>
          <a:xfrm>
            <a:off x="0" y="584774"/>
            <a:ext cx="9144000" cy="6273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31825" indent="-358775" algn="just">
              <a:lnSpc>
                <a:spcPct val="100000"/>
              </a:lnSpc>
            </a:pPr>
            <a:endParaRPr lang="pt-BR" sz="2000" b="1" dirty="0" smtClean="0">
              <a:latin typeface="+mj-lt"/>
              <a:cs typeface="Times New Roman" panose="02020603050405020304" pitchFamily="18" charset="0"/>
            </a:endParaRPr>
          </a:p>
          <a:p>
            <a:pPr marL="631825" indent="-358775" algn="just">
              <a:lnSpc>
                <a:spcPct val="100000"/>
              </a:lnSpc>
            </a:pPr>
            <a:endParaRPr lang="pt-BR" sz="2000" b="1" dirty="0">
              <a:cs typeface="Times New Roman" panose="02020603050405020304" pitchFamily="18" charset="0"/>
            </a:endParaRPr>
          </a:p>
        </p:txBody>
      </p:sp>
      <p:sp>
        <p:nvSpPr>
          <p:cNvPr id="3584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66291C-8C0D-41D5-AFA5-613772A2D47E}" type="slidenum">
              <a:rPr lang="pt-BR" sz="1400">
                <a:solidFill>
                  <a:schemeClr val="tx2"/>
                </a:solidFill>
              </a:rPr>
              <a:pPr eaLnBrk="1" hangingPunct="1"/>
              <a:t>20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FINANÇAS, RECEITA E CONTROLE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0" y="584776"/>
            <a:ext cx="9144000" cy="6998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4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MANUTENÇÃO DAS ATIVIDADES DA SECRETARIA E DO SISTEMA DE ARRECADAÇÃO.</a:t>
            </a:r>
            <a:endParaRPr lang="pt-BR" altLang="pt-BR" sz="2200" b="1" dirty="0">
              <a:latin typeface="+mn-lt"/>
            </a:endParaRPr>
          </a:p>
          <a:p>
            <a:pPr marL="514350" lvl="4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CONTROLE PATRIMONIAL E ALMOXARIFADO, SERVIÇOS </a:t>
            </a:r>
            <a:r>
              <a:rPr lang="pt-BR" altLang="pt-BR" sz="2200" b="1" dirty="0">
                <a:latin typeface="+mn-lt"/>
              </a:rPr>
              <a:t>DE REAVALIAÇÃO DE MÓVEIS E </a:t>
            </a:r>
            <a:r>
              <a:rPr lang="pt-BR" altLang="pt-BR" sz="2200" b="1" dirty="0" smtClean="0">
                <a:latin typeface="+mn-lt"/>
              </a:rPr>
              <a:t>IMÓVEIS, REVISÃO DA PLANTA GENÉRICA,  ATUALIZAÇÃO DOS IMÓVEIS E PREMIAÇÕES COM O PAGAMENTO DO IPTU.</a:t>
            </a:r>
          </a:p>
          <a:p>
            <a:pPr marL="514350" lvl="4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ACOMPANHAMENTO, EXECUÇÃO E DIGITALIZAÇÃO DOS PROCESSOS DE EXECUÇÃO FINANCEIRA E LICITAÇÃO.</a:t>
            </a:r>
          </a:p>
          <a:p>
            <a:pPr marL="514350" lvl="4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ACOMPANHAMENTO SIC SERVIÇO DE INFORMAÇÃO AO CIDADÃO  E PRESTAÇÕES DE CONTAS.</a:t>
            </a:r>
          </a:p>
          <a:p>
            <a:pPr marL="514350" lvl="4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CONTROLE, REVISÃO E ATUALIZAÇÃO DAS RECEITAS, MANUTENÇÃO DAS ATIVIDADES DE FISCALIZAÇÃO, COBRANÇA DÍVIDA ATIVA, FISCALIZAÇÃO DE EMPRESAS E CONTROLE INCENTIVOS FISCAIS.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latin typeface="+mn-lt"/>
              </a:rPr>
              <a:t>LOCAÇÃO DE SISTEMA DE CONTABILIDADE, </a:t>
            </a:r>
            <a:r>
              <a:rPr lang="pt-BR" altLang="pt-BR" sz="2200" b="1" dirty="0" smtClean="0">
                <a:latin typeface="+mn-lt"/>
              </a:rPr>
              <a:t>PATRIMÔNIO E LICITAÇÃO.</a:t>
            </a:r>
            <a:endParaRPr lang="pt-BR" altLang="pt-BR" sz="2200" b="1" dirty="0">
              <a:latin typeface="+mn-lt"/>
            </a:endParaRP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GEORREFERENCIAMENTO </a:t>
            </a:r>
            <a:r>
              <a:rPr lang="pt-BR" sz="2200" b="1" dirty="0">
                <a:latin typeface="+mn-lt"/>
              </a:rPr>
              <a:t>PARA ATUALIZAR AS ÁREAS URBANAS E RURAIS.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pt-BR" altLang="pt-BR" sz="2200" b="1" dirty="0">
              <a:latin typeface="+mn-lt"/>
            </a:endParaRPr>
          </a:p>
          <a:p>
            <a:pPr marL="514350" lvl="4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pt-BR" altLang="pt-BR" sz="2200" b="1" dirty="0" smtClean="0">
              <a:latin typeface="+mn-lt"/>
            </a:endParaRP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+mj-lt"/>
              <a:buAutoNum type="romanUcPeriod"/>
              <a:defRPr/>
            </a:pPr>
            <a:endParaRPr lang="pt-BR" altLang="pt-BR" sz="2300" b="1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indent="-571500" algn="just">
              <a:lnSpc>
                <a:spcPct val="75000"/>
              </a:lnSpc>
              <a:spcBef>
                <a:spcPct val="50000"/>
              </a:spcBef>
              <a:buFont typeface="+mj-lt"/>
              <a:buAutoNum type="romanUcPeriod"/>
              <a:defRPr/>
            </a:pPr>
            <a:endParaRPr lang="pt-BR" altLang="pt-BR" sz="2800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Grp="1" noChangeArrowheads="1"/>
          </p:cNvSpPr>
          <p:nvPr>
            <p:ph idx="1"/>
          </p:nvPr>
        </p:nvSpPr>
        <p:spPr>
          <a:xfrm>
            <a:off x="0" y="584774"/>
            <a:ext cx="9144000" cy="6273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787400" indent="-514350" algn="just">
              <a:lnSpc>
                <a:spcPct val="100000"/>
              </a:lnSpc>
              <a:buFont typeface="+mj-lt"/>
              <a:buAutoNum type="romanUcPeriod" startAt="6"/>
            </a:pPr>
            <a:endParaRPr lang="pt-BR" sz="2000" b="1" dirty="0" smtClean="0">
              <a:latin typeface="+mj-lt"/>
              <a:cs typeface="Times New Roman" panose="02020603050405020304" pitchFamily="18" charset="0"/>
            </a:endParaRPr>
          </a:p>
          <a:p>
            <a:pPr marL="787400" indent="-514350" algn="just">
              <a:lnSpc>
                <a:spcPct val="100000"/>
              </a:lnSpc>
              <a:buFont typeface="+mj-lt"/>
              <a:buAutoNum type="romanUcPeriod" startAt="6"/>
            </a:pPr>
            <a:endParaRPr lang="pt-BR" sz="2000" b="1" dirty="0">
              <a:cs typeface="Times New Roman" panose="02020603050405020304" pitchFamily="18" charset="0"/>
            </a:endParaRPr>
          </a:p>
        </p:txBody>
      </p:sp>
      <p:sp>
        <p:nvSpPr>
          <p:cNvPr id="3584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66291C-8C0D-41D5-AFA5-613772A2D47E}" type="slidenum">
              <a:rPr lang="pt-BR" sz="1400">
                <a:solidFill>
                  <a:schemeClr val="tx2"/>
                </a:solidFill>
              </a:rPr>
              <a:pPr eaLnBrk="1" hangingPunct="1"/>
              <a:t>21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FINANÇAS, RECEITA E CONTROLE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0" y="584775"/>
            <a:ext cx="9144000" cy="2850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PAGAMENTO </a:t>
            </a:r>
            <a:r>
              <a:rPr lang="pt-BR" altLang="pt-BR" sz="2200" b="1" dirty="0">
                <a:latin typeface="Calibri" panose="020F0502020204030204" pitchFamily="34" charset="0"/>
              </a:rPr>
              <a:t>DE ENCARGOS E AMORTIZAÇÃO DA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DÍVIDA </a:t>
            </a:r>
            <a:r>
              <a:rPr lang="pt-BR" altLang="pt-BR" sz="2200" b="1" dirty="0">
                <a:latin typeface="Calibri" panose="020F0502020204030204" pitchFamily="34" charset="0"/>
              </a:rPr>
              <a:t>MUNICIPAL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CONTROLE </a:t>
            </a:r>
            <a:r>
              <a:rPr lang="pt-BR" altLang="pt-BR" sz="2200" b="1" dirty="0">
                <a:latin typeface="Calibri" panose="020F0502020204030204" pitchFamily="34" charset="0"/>
              </a:rPr>
              <a:t>E REVISÃO DO SERVIÇO DA DÍVIDA, ADMINISTRAÇÃO DE PRECATÓRIOS E SENTENÇAS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JUDICIAIS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RESTITUIÇÃO E INDENIZAÇÕES DE TRIBUTOS MUNICIPAIS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COORDENAÇÃO DA JURFIS – JUNTA DE RECURSOS FISCAIS</a:t>
            </a:r>
            <a:endParaRPr lang="pt-BR" altLang="pt-BR" sz="2200" b="1" dirty="0">
              <a:latin typeface="Calibri" panose="020F0502020204030204" pitchFamily="34" charset="0"/>
            </a:endParaRP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+mj-lt"/>
              <a:buAutoNum type="romanUcPeriod" startAt="6"/>
              <a:defRPr/>
            </a:pPr>
            <a:endParaRPr lang="pt-BR" altLang="pt-BR" sz="2300" b="1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indent="-571500" algn="just">
              <a:lnSpc>
                <a:spcPct val="75000"/>
              </a:lnSpc>
              <a:spcBef>
                <a:spcPct val="50000"/>
              </a:spcBef>
              <a:buFont typeface="+mj-lt"/>
              <a:buAutoNum type="romanUcPeriod" startAt="6"/>
              <a:defRPr/>
            </a:pPr>
            <a:endParaRPr lang="pt-BR" altLang="pt-BR" sz="2800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6355391"/>
              </p:ext>
            </p:extLst>
          </p:nvPr>
        </p:nvGraphicFramePr>
        <p:xfrm>
          <a:off x="323528" y="2780928"/>
          <a:ext cx="8496944" cy="14401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48472"/>
                <a:gridCol w="4248472"/>
              </a:tblGrid>
              <a:tr h="788659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dirty="0" smtClean="0"/>
                        <a:t>UNIDADE ORÇAMENTÁRIA 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200" dirty="0" smtClean="0"/>
                        <a:t>DESPESA FONTE ZERO</a:t>
                      </a:r>
                      <a:endParaRPr lang="pt-BR" altLang="pt-BR" sz="2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51501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0701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16.800.000,00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7917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8915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B50501-EE66-4FE7-AFB4-639A29B80224}" type="slidenum">
              <a:rPr lang="pt-BR" sz="1400">
                <a:solidFill>
                  <a:schemeClr val="tx2"/>
                </a:solidFill>
              </a:rPr>
              <a:pPr eaLnBrk="1" hangingPunct="1"/>
              <a:t>22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003" y="6430150"/>
            <a:ext cx="5904656" cy="50783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defRPr b="1">
                <a:solidFill>
                  <a:schemeClr val="dk1"/>
                </a:solidFill>
                <a:latin typeface="+mj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pt-BR" sz="3000" dirty="0">
                <a:solidFill>
                  <a:schemeClr val="accent4"/>
                </a:solidFill>
              </a:rPr>
              <a:t>PLANEJAMENTO E GESTÃO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 e Controle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3144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595982"/>
            <a:ext cx="9144000" cy="6125493"/>
          </a:xfrm>
        </p:spPr>
        <p:txBody>
          <a:bodyPr vert="horz" lIns="91440" tIns="45720" rIns="91440" bIns="45720" rtlCol="0">
            <a:normAutofit/>
          </a:bodyPr>
          <a:lstStyle/>
          <a:p>
            <a:pPr lvl="0" algn="just"/>
            <a:endParaRPr lang="pt-B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358775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  <a:p>
            <a:pPr marL="631825" indent="-358775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9938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A0DECC-2CEC-44A1-BF22-75551A15EC7F}" type="slidenum">
              <a:rPr lang="pt-BR" sz="1400">
                <a:solidFill>
                  <a:srgbClr val="898989"/>
                </a:solidFill>
              </a:rPr>
              <a:pPr eaLnBrk="1" hangingPunct="1"/>
              <a:t>23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-34818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PLANEJAMENTO E GESTÃO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53752" y="549957"/>
            <a:ext cx="90364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MANUTENÇÃO DA SECRETARIA DE PLANEJAMENTO E AEROPORTO.</a:t>
            </a:r>
          </a:p>
          <a:p>
            <a:pPr marL="514350" lvl="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AUXÍLIO EM TODAS AS SECRETARIAS NA ELABORAÇÃO DE PROJETOS E PLANILHAS ORÇAMENTÁRIAS, REFERENTE A REFORMAS, AMPLIAÇÕES E CONSTRUÇÕES;</a:t>
            </a:r>
          </a:p>
          <a:p>
            <a:pPr marL="514350" lvl="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ORIENTAR, ELABORAR, ACOMPANHAR E EXECUTAR, PROJETOS DE CAPTAÇÃO DE RECURSOS DA PREFEITURA MUNICIPAL COM ÓRGÃOS ESTADUAL, FEDERAL E ENTIDADES PÚBLICAS / PRIVADAS E ORGANIZAÇÕES NÃO GOVERNAMENTAIS; </a:t>
            </a:r>
          </a:p>
          <a:p>
            <a:pPr marL="514350" lvl="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ATIVIDADES </a:t>
            </a:r>
            <a:r>
              <a:rPr lang="pt-BR" sz="2200" b="1" dirty="0">
                <a:latin typeface="+mn-lt"/>
              </a:rPr>
              <a:t>RELACIONADAS AO PLANO DIRETOR DO MUNICÍPIO; ESPECIALMENTE SOBRE O CONTROLE URBANÍSTICO;</a:t>
            </a:r>
          </a:p>
          <a:p>
            <a:pPr marL="514350" lvl="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COORDENAÇÃO </a:t>
            </a:r>
            <a:r>
              <a:rPr lang="pt-BR" sz="2200" b="1" dirty="0">
                <a:latin typeface="+mn-lt"/>
              </a:rPr>
              <a:t>DO COMITÊ DE USO E OCUPAÇÃO DO </a:t>
            </a:r>
            <a:r>
              <a:rPr lang="pt-BR" sz="2200" b="1" dirty="0" smtClean="0">
                <a:latin typeface="+mn-lt"/>
              </a:rPr>
              <a:t>SOLO - GDU</a:t>
            </a:r>
          </a:p>
          <a:p>
            <a:pPr marL="514350" lvl="0" indent="-514350" algn="just">
              <a:buFont typeface="Arial" panose="020B0604020202020204" pitchFamily="34" charset="0"/>
              <a:buChar char="•"/>
            </a:pPr>
            <a:r>
              <a:rPr lang="pt-BR" sz="2200" b="1" dirty="0">
                <a:latin typeface="+mn-lt"/>
              </a:rPr>
              <a:t>O PLANEJAMENTO E A COORDENAÇÃO DAS ATIVIDADES RELATIVAS À TECNOLOGIA DE </a:t>
            </a:r>
            <a:r>
              <a:rPr lang="pt-BR" sz="2200" b="1" dirty="0" smtClean="0">
                <a:latin typeface="+mn-lt"/>
              </a:rPr>
              <a:t>INFORMAÇÕES.</a:t>
            </a:r>
            <a:endParaRPr lang="pt-BR" sz="2200" b="1" dirty="0" smtClean="0">
              <a:latin typeface="+mn-lt"/>
            </a:endParaRPr>
          </a:p>
          <a:p>
            <a:pPr marL="514350" lvl="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COM OBJETIVO DE MINIMIZAR GASTOS, A PRODUÇÃO DE INSUMOS DE INFORMÁTICA.</a:t>
            </a:r>
          </a:p>
          <a:p>
            <a:pPr marL="514350" lvl="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DESENVOLVIMENTO </a:t>
            </a:r>
            <a:r>
              <a:rPr lang="pt-BR" sz="2200" b="1" dirty="0">
                <a:latin typeface="+mn-lt"/>
              </a:rPr>
              <a:t>DE NOVAS AÇÕES PARA MELHORAR A PERFORMANCE DE DADOS E SEGURANÇA NOS PRÉDIOS DA </a:t>
            </a:r>
            <a:r>
              <a:rPr lang="pt-BR" sz="2200" b="1" dirty="0" smtClean="0">
                <a:latin typeface="+mn-lt"/>
              </a:rPr>
              <a:t>ADMINISTRAÇÃO.</a:t>
            </a:r>
            <a:endParaRPr 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7539" y="584775"/>
            <a:ext cx="9144000" cy="66004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pt-BR" sz="2200" b="1" dirty="0"/>
              <a:t>AQUISIÇÃO DE EQUIPAMENTOS DE INFORMÁTICA</a:t>
            </a:r>
          </a:p>
          <a:p>
            <a:pPr lvl="0" algn="just"/>
            <a:r>
              <a:rPr lang="pt-BR" sz="2200" b="1" dirty="0" smtClean="0"/>
              <a:t>MANUTENÇÃO </a:t>
            </a:r>
            <a:r>
              <a:rPr lang="pt-BR" sz="2200" b="1" dirty="0"/>
              <a:t>E ADEQUAÇÃO DOS SERVIÇOS DE TRANSPARÊNCIA DE DADOS PARA MUNICIPALIDADE ATRAVÉS DOS PORTAIS E SERVIÇOS DISPONÍVEIS AO CIDADÃO</a:t>
            </a:r>
            <a:r>
              <a:rPr lang="pt-BR" sz="2200" b="1" dirty="0" smtClean="0"/>
              <a:t>.</a:t>
            </a:r>
          </a:p>
          <a:p>
            <a:pPr lvl="0" algn="just"/>
            <a:r>
              <a:rPr lang="pt-BR" sz="2200" b="1" dirty="0" smtClean="0"/>
              <a:t>FORNECIMENTO </a:t>
            </a:r>
            <a:r>
              <a:rPr lang="pt-BR" sz="2200" b="1" dirty="0"/>
              <a:t>DE INFRAESTRUTURA DE TI PARA OS EVENTOS EXTERNOS DAS DEMAIS SECRETARIAS E PROTOCOLO ÚNICO DE ATENDIMENTO AO </a:t>
            </a:r>
            <a:r>
              <a:rPr lang="pt-BR" sz="2200" b="1" dirty="0" smtClean="0"/>
              <a:t>CIDADÃO</a:t>
            </a:r>
          </a:p>
          <a:p>
            <a:pPr lvl="0" algn="just"/>
            <a:r>
              <a:rPr lang="pt-BR" sz="2200" b="1" dirty="0" smtClean="0"/>
              <a:t>ADMINISTRAÇÃO DO AEROPORTO MUNICIPAL, COM CAPACITAÇÃO PARA ATUALIZAÇÃO, INSPEÇÃO E SEGURANÇA AOS SERVIDORES;</a:t>
            </a:r>
          </a:p>
          <a:p>
            <a:pPr lvl="0" algn="just"/>
            <a:r>
              <a:rPr lang="pt-BR" sz="2200" b="1" dirty="0" smtClean="0"/>
              <a:t>MANUTENÇÃO DO AEROPORTO COM SERVIÇOS </a:t>
            </a:r>
            <a:r>
              <a:rPr lang="pt-BR" sz="2200" b="1" dirty="0" smtClean="0"/>
              <a:t>PREVENTIVOS, </a:t>
            </a:r>
            <a:r>
              <a:rPr lang="pt-BR" sz="2200" b="1" dirty="0" smtClean="0"/>
              <a:t>CORRETIVOS E IMPLANTAÇÃO DE MELHORIAS.</a:t>
            </a:r>
          </a:p>
          <a:p>
            <a:pPr lvl="0" algn="just"/>
            <a:r>
              <a:rPr lang="pt-BR" sz="2200" b="1" dirty="0" smtClean="0"/>
              <a:t>SERVIÇOS </a:t>
            </a:r>
            <a:r>
              <a:rPr lang="pt-BR" sz="2200" b="1" dirty="0" smtClean="0"/>
              <a:t>DE REGULARIZAÇÃO FUNDIÁRIA E </a:t>
            </a:r>
            <a:r>
              <a:rPr lang="pt-BR" sz="2200" b="1" dirty="0" smtClean="0"/>
              <a:t>DE </a:t>
            </a:r>
            <a:r>
              <a:rPr lang="pt-BR" sz="2200" b="1" dirty="0" smtClean="0"/>
              <a:t>EDIFICAÇÕES;</a:t>
            </a:r>
          </a:p>
          <a:p>
            <a:pPr marL="514350" indent="-514350" algn="just">
              <a:buFont typeface="+mj-lt"/>
              <a:buAutoNum type="romanUcPeriod" startAt="9"/>
            </a:pPr>
            <a:endParaRPr lang="pt-BR" altLang="pt-B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87400" indent="-514350" algn="just">
              <a:lnSpc>
                <a:spcPct val="100000"/>
              </a:lnSpc>
              <a:buFont typeface="+mj-lt"/>
              <a:buAutoNum type="romanUcPeriod" startAt="9"/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9938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A0DECC-2CEC-44A1-BF22-75551A15EC7F}" type="slidenum">
              <a:rPr lang="pt-BR" sz="1400">
                <a:solidFill>
                  <a:srgbClr val="898989"/>
                </a:solidFill>
              </a:rPr>
              <a:pPr eaLnBrk="1" hangingPunct="1"/>
              <a:t>24</a:t>
            </a:fld>
            <a:endParaRPr lang="pt-BR" sz="1400" dirty="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-19757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PLANEJAMENTO E GESTÃO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6103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A0DECC-2CEC-44A1-BF22-75551A15EC7F}" type="slidenum">
              <a:rPr lang="pt-BR" sz="1400">
                <a:solidFill>
                  <a:srgbClr val="898989"/>
                </a:solidFill>
              </a:rPr>
              <a:pPr eaLnBrk="1" hangingPunct="1"/>
              <a:t>25</a:t>
            </a:fld>
            <a:endParaRPr lang="pt-BR" sz="1400" dirty="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-34818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PLANEJAMENTO E GESTÃO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4452781"/>
              </p:ext>
            </p:extLst>
          </p:nvPr>
        </p:nvGraphicFramePr>
        <p:xfrm>
          <a:off x="323528" y="1772816"/>
          <a:ext cx="8496944" cy="165618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48472"/>
                <a:gridCol w="4248472"/>
              </a:tblGrid>
              <a:tr h="788659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400" dirty="0" smtClean="0"/>
                        <a:t>UNIDADE ORÇAMENTÁRIA 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400" b="1" dirty="0" smtClean="0">
                          <a:solidFill>
                            <a:schemeClr val="tx1"/>
                          </a:solidFill>
                        </a:rPr>
                        <a:t>1301</a:t>
                      </a:r>
                    </a:p>
                  </a:txBody>
                  <a:tcPr anchor="ctr"/>
                </a:tc>
              </a:tr>
              <a:tr h="867525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1301 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7.200.000,00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138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FOTOS AEREAS DE TRÊS LAGOAS\IMG_3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8" y="0"/>
            <a:ext cx="915352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047A91-69E5-4DDD-9BAB-5C430FB79CCB}" type="slidenum">
              <a:rPr lang="pt-BR" sz="1400">
                <a:solidFill>
                  <a:schemeClr val="tx2"/>
                </a:solidFill>
              </a:rPr>
              <a:pPr eaLnBrk="1" hangingPunct="1"/>
              <a:t>26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27584" y="1182961"/>
            <a:ext cx="7879605" cy="50783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defRPr b="1">
                <a:solidFill>
                  <a:schemeClr val="dk1"/>
                </a:solidFill>
                <a:latin typeface="+mj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pt-BR" sz="3000" dirty="0">
                <a:solidFill>
                  <a:schemeClr val="accent4"/>
                </a:solidFill>
              </a:rPr>
              <a:t>INFRAESTRUTURA, </a:t>
            </a:r>
            <a:r>
              <a:rPr lang="pt-BR" sz="3000" dirty="0" smtClean="0">
                <a:solidFill>
                  <a:schemeClr val="accent4"/>
                </a:solidFill>
              </a:rPr>
              <a:t>TRANSPORTE </a:t>
            </a:r>
            <a:r>
              <a:rPr lang="pt-BR" sz="3000" dirty="0">
                <a:solidFill>
                  <a:schemeClr val="accent4"/>
                </a:solidFill>
              </a:rPr>
              <a:t>E HABITAÇÃO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 e Controle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584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1A664D-EC61-4284-8495-51C91CEB8F39}" type="slidenum">
              <a:rPr lang="pt-BR" sz="1400">
                <a:solidFill>
                  <a:srgbClr val="898989"/>
                </a:solidFill>
              </a:rPr>
              <a:pPr eaLnBrk="1" hangingPunct="1"/>
              <a:t>27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INFRAESTRUTURA, TRANSPORTE E HABITAÇÃO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-2" y="584775"/>
            <a:ext cx="9103057" cy="615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MANUTENÇÃO </a:t>
            </a:r>
            <a:r>
              <a:rPr lang="pt-BR" altLang="pt-BR" sz="2200" b="1" dirty="0">
                <a:latin typeface="Calibri" panose="020F0502020204030204" pitchFamily="34" charset="0"/>
              </a:rPr>
              <a:t>DO  CEMITÉRIO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MUNICIPAL, PEQUENOS REPAROS NO PRÉDIO, AMPLIAÇÃO DO MURO, OSSÁRIO E ILUMINAÇÃO NA ÁREA INTERNA.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latin typeface="Calibri" panose="020F0502020204030204" pitchFamily="34" charset="0"/>
              </a:rPr>
              <a:t>CONSTRUÇÃO E REFORMA DE PRÉDIOS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PÚBLICOS, AQUISIÇÃO DE MATERIAIS PARA PEQUENAS MANUTENÇÕES.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latin typeface="Calibri" panose="020F0502020204030204" pitchFamily="34" charset="0"/>
              </a:rPr>
              <a:t>DRENAGEM E PAVIMENTAÇÃO ASFÁLTICA EM VÁRIAS RUAS DA CIDADE COM RECURSOS PRÓPRIOS, CONVÊNIO ESTADUAL,  FEDERAL E OPERAÇÃO DE CRÉDITO.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latin typeface="Calibri" panose="020F0502020204030204" pitchFamily="34" charset="0"/>
              </a:rPr>
              <a:t>RECAPEAMENTO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ASFÁLTICO E TAPA BURACO.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AMPLIAÇÃO </a:t>
            </a:r>
            <a:r>
              <a:rPr lang="pt-BR" altLang="pt-BR" sz="2200" b="1" dirty="0">
                <a:latin typeface="Calibri" panose="020F0502020204030204" pitchFamily="34" charset="0"/>
              </a:rPr>
              <a:t>E MANUTENÇÃO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CICLOVIAS.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TERRAPLANAGEM </a:t>
            </a:r>
            <a:r>
              <a:rPr lang="pt-BR" altLang="pt-BR" sz="2200" b="1" dirty="0">
                <a:latin typeface="Calibri" panose="020F0502020204030204" pitchFamily="34" charset="0"/>
              </a:rPr>
              <a:t>E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ROÇADAS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ADMINISTRAÇÃO DAS ATIVIDADES DESENVOLVIDAS PELA SECRETARIA DE INFRAESTRUTURA.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latin typeface="Calibri" panose="020F0502020204030204" pitchFamily="34" charset="0"/>
              </a:rPr>
              <a:t>ACOMPANHAMENTO E GESTÃO DA FISCALIZAÇÃO DE OBRAS</a:t>
            </a:r>
            <a:endParaRPr lang="pt-BR" altLang="pt-BR" sz="2200" b="1" dirty="0" smtClean="0">
              <a:latin typeface="Calibri" panose="020F0502020204030204" pitchFamily="34" charset="0"/>
            </a:endParaRP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MANUTENÇÃO DOS SERVIÇOS DE LIMPEZA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URBANA: VARRIÇÃO DE RUAS, COLETA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DE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LIXO E COLETA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SELETIVA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MELHORIAS NO BARRACÃO DA COLETA SELETIVA.</a:t>
            </a:r>
            <a:endParaRPr lang="pt-BR" altLang="pt-BR" sz="2200" b="1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1A664D-EC61-4284-8495-51C91CEB8F39}" type="slidenum">
              <a:rPr lang="pt-BR" sz="1400">
                <a:solidFill>
                  <a:srgbClr val="898989"/>
                </a:solidFill>
              </a:rPr>
              <a:pPr eaLnBrk="1" hangingPunct="1"/>
              <a:t>28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INFRAESTRUTURA, TRANSPORTE E HABITAÇÃO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4776"/>
            <a:ext cx="9103056" cy="627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AMPLIAÇÃO E IMPLEMENTAÇÃO DE OBRAS DE SANEAMENTO BÁSICO.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AQUISIÇÃO </a:t>
            </a:r>
            <a:r>
              <a:rPr lang="pt-BR" altLang="pt-BR" sz="2200" b="1" dirty="0">
                <a:latin typeface="Calibri" panose="020F0502020204030204" pitchFamily="34" charset="0"/>
              </a:rPr>
              <a:t>DE VEÍCULOS, EQUIPAMENTOS E MAQUINÁRIOS PARA MANUTENÇÃO DAS VIAS PÚBLICAS E ESTRADAS VICINAIS DO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MUNICÍPIO.</a:t>
            </a:r>
            <a:endParaRPr lang="pt-BR" altLang="pt-BR" sz="2200" b="1" dirty="0" smtClean="0">
              <a:latin typeface="Calibri" panose="020F0502020204030204" pitchFamily="34" charset="0"/>
            </a:endParaRP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MANUTENÇÃO</a:t>
            </a:r>
            <a:r>
              <a:rPr lang="pt-BR" altLang="pt-BR" sz="2200" b="1" dirty="0">
                <a:latin typeface="Calibri" panose="020F0502020204030204" pitchFamily="34" charset="0"/>
              </a:rPr>
              <a:t>, REFORMA E CONSTRUÇÃO DE PONTES E ESTRADAS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VICINAIS.</a:t>
            </a:r>
            <a:endParaRPr lang="pt-BR" altLang="pt-BR" sz="2200" b="1" dirty="0">
              <a:latin typeface="Calibri" panose="020F0502020204030204" pitchFamily="34" charset="0"/>
            </a:endParaRP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MANUTENÇÃO E EXPANSÃO </a:t>
            </a:r>
            <a:r>
              <a:rPr lang="pt-BR" altLang="pt-BR" sz="2200" b="1" dirty="0">
                <a:latin typeface="Calibri" panose="020F0502020204030204" pitchFamily="34" charset="0"/>
              </a:rPr>
              <a:t>DA REDE DE ILUMINAÇÃO PÚBLICA, REFERENTE ÁS </a:t>
            </a:r>
            <a:r>
              <a:rPr lang="pt-BR" altLang="pt-BR" sz="2200" b="1" dirty="0" smtClean="0">
                <a:latin typeface="Calibri" panose="020F0502020204030204" pitchFamily="34" charset="0"/>
              </a:rPr>
              <a:t>PRAÇAS, PARQUES E CANTEIROS CENTRAIS.</a:t>
            </a:r>
            <a:endParaRPr lang="pt-BR" altLang="pt-BR" sz="2200" b="1" dirty="0">
              <a:latin typeface="Calibri" panose="020F0502020204030204" pitchFamily="34" charset="0"/>
            </a:endParaRP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GESTÃO DO FUNDO MUNICIPAL DE HABITAÇÃO  COM REALIZAÇÃO DE PROJETOS TÉCNICOS DE TRABALHO SOCIAL, PROJETOS DE VIABILIDADE ECONÔMICA, SOCIAL E ARQUITETÔNICA PARA CONSTRUÇÃO DE HABITAÇÕES POPULARES E REGULARIZAÇÃO DE ÁREAS.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PAVIMENTAÇÃO JARDIM DOURADOS ETAPA III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DRENAGEM, PAVIMENTAÇÃO E QUALIFICAÇÃO DE RUAS: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AVENIDA JARY MERCANTE - CHÁCARA IMPERIAL, VILA HARO E PRIMAVERA - GUANABARA, ITAMARATI, SÃO JOÃO E VILA CARIOCA - AV CAP OLINTO MANCINI, ENTRE RUAS DUQUE DE CAXIAS E RANULPHO – JARDIM ALVORADA E VILA SANTA RITA.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Calibri" panose="020F0502020204030204" pitchFamily="34" charset="0"/>
              </a:rPr>
              <a:t>READEQUAÇÃO URBANA NA LINHA FERROVIÁRIA</a:t>
            </a:r>
          </a:p>
        </p:txBody>
      </p:sp>
    </p:spTree>
    <p:extLst>
      <p:ext uri="{BB962C8B-B14F-4D97-AF65-F5344CB8AC3E}">
        <p14:creationId xmlns:p14="http://schemas.microsoft.com/office/powerpoint/2010/main" xmlns="" val="131242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1A664D-EC61-4284-8495-51C91CEB8F39}" type="slidenum">
              <a:rPr lang="pt-BR" sz="1400">
                <a:solidFill>
                  <a:srgbClr val="898989"/>
                </a:solidFill>
              </a:rPr>
              <a:pPr eaLnBrk="1" hangingPunct="1"/>
              <a:t>29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INFRAESTRUTURA, TRANSPORTE E HABITAÇÃO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1687605"/>
              </p:ext>
            </p:extLst>
          </p:nvPr>
        </p:nvGraphicFramePr>
        <p:xfrm>
          <a:off x="323528" y="616269"/>
          <a:ext cx="8496944" cy="604286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48472"/>
                <a:gridCol w="4248472"/>
              </a:tblGrid>
              <a:tr h="498247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400" dirty="0" smtClean="0"/>
                        <a:t>UNIDADE ORÇAMENTÁRIA 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400" b="1" dirty="0" smtClean="0">
                          <a:solidFill>
                            <a:schemeClr val="tx1"/>
                          </a:solidFill>
                        </a:rPr>
                        <a:t>1101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PREVISÃO RECURSOS MUNICIPAIS 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23.200.000,00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COSIP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4.800.000,00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FUNDERSUL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5.000.000,00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RECURSOS DE COMPENSAÇÃO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7.535.000,00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CONVÊNIO ESTADO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2.000.000,00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CONVÊNIO UNIÃO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2.510.000,00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CIDE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300.000,00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CONTRIBUIÇÃO DE MELHORIA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100.000,00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PAC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5.000.000,00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FUNDO DE HABITAÇÃO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180.000,00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CONVÊNIO HABITAÇÃO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550.000,00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970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03790" cy="1286025"/>
          </a:xfrm>
        </p:spPr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RECEITA ORÇAMENTÁRIA                                       Em R$</a:t>
            </a:r>
            <a:br>
              <a:rPr lang="pt-BR" sz="3600" b="1" dirty="0">
                <a:solidFill>
                  <a:schemeClr val="bg1"/>
                </a:solidFill>
              </a:rPr>
            </a:b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0" y="584776"/>
            <a:ext cx="9144000" cy="6273224"/>
          </a:xfrm>
        </p:spPr>
        <p:txBody>
          <a:bodyPr>
            <a:normAutofit/>
          </a:bodyPr>
          <a:lstStyle/>
          <a:p>
            <a:pPr algn="just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</a:pPr>
            <a:r>
              <a:rPr lang="pt-BR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ORÇAMENTÁRIA ANUAL </a:t>
            </a:r>
            <a:r>
              <a:rPr lang="pt-B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CONCRETIZA O PLANEJAMENTO NO PPA, OBEDECENDO AS METAS E PRIORIDADES ESTABELECIDAS PELA LDO, TRANSFORMANDO-AS EM DOTAÇÕES ORÇAMENTÁRIAS EFETIVAS.</a:t>
            </a:r>
            <a:endParaRPr lang="pt-BR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</a:pPr>
            <a:endParaRPr lang="pt-BR" sz="2000" b="1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algn="just">
              <a:defRPr/>
            </a:pPr>
            <a:r>
              <a:rPr lang="pt-BR" sz="2000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 </a:t>
            </a:r>
            <a:r>
              <a:rPr lang="pt-BR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ORÇAMENTO PÚBLICO </a:t>
            </a:r>
            <a:r>
              <a:rPr lang="pt-BR" sz="2000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É CONSTITUÍDO POR TRÊS </a:t>
            </a:r>
            <a:r>
              <a:rPr lang="pt-BR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LEIS:</a:t>
            </a:r>
          </a:p>
          <a:p>
            <a:pPr algn="just">
              <a:defRPr/>
            </a:pPr>
            <a:r>
              <a:rPr lang="pt-BR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LEI DO PLANO PLURIANUAL (PPA); </a:t>
            </a:r>
          </a:p>
          <a:p>
            <a:pPr algn="just">
              <a:spcBef>
                <a:spcPts val="1200"/>
              </a:spcBef>
              <a:defRPr/>
            </a:pP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LEI DE DIRETRIZES ORÇAMENTÁRIAS (LDO);</a:t>
            </a:r>
          </a:p>
          <a:p>
            <a:pPr algn="just">
              <a:spcBef>
                <a:spcPts val="1200"/>
              </a:spcBef>
              <a:defRPr/>
            </a:pP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LEI ORÇAMENTÁRIA ANUAL (LOA). </a:t>
            </a:r>
            <a:endParaRPr lang="pt-BR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indent="0" algn="just">
              <a:spcBef>
                <a:spcPts val="1200"/>
              </a:spcBef>
              <a:buNone/>
              <a:defRPr/>
            </a:pPr>
            <a:endParaRPr lang="pt-BR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just">
              <a:spcBef>
                <a:spcPts val="1200"/>
              </a:spcBef>
              <a:defRPr/>
            </a:pPr>
            <a:r>
              <a:rPr lang="pt-BR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CICLO ORÇAMENTÁRIO:</a:t>
            </a:r>
            <a:endParaRPr lang="pt-BR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defTabSz="9144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</a:pPr>
            <a:endParaRPr lang="pt-BR" sz="2000" b="1" kern="0" dirty="0">
              <a:effectLst>
                <a:outerShdw blurRad="38100" dist="38100" dir="2700000" algn="tl">
                  <a:srgbClr val="000000"/>
                </a:outerShdw>
              </a:effectLst>
              <a:cs typeface="Arial"/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E1F4A-86F1-4EA5-8666-BE54A82220A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OBJETIVOS</a:t>
            </a:r>
            <a:endParaRPr lang="pt-BR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4222599230"/>
              </p:ext>
            </p:extLst>
          </p:nvPr>
        </p:nvGraphicFramePr>
        <p:xfrm>
          <a:off x="4211960" y="3022651"/>
          <a:ext cx="4824536" cy="3358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146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BBFA2FC-79C7-48DF-A5D5-070E74F2DC83}" type="slidenum">
              <a:rPr lang="pt-BR" sz="1400">
                <a:solidFill>
                  <a:schemeClr val="tx2"/>
                </a:solidFill>
              </a:rPr>
              <a:pPr eaLnBrk="1" hangingPunct="1"/>
              <a:t>30</a:t>
            </a:fld>
            <a:endParaRPr lang="pt-BR" sz="1400">
              <a:solidFill>
                <a:schemeClr val="tx2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24" name="CaixaDeTexto 10"/>
          <p:cNvSpPr txBox="1">
            <a:spLocks noChangeArrowheads="1"/>
          </p:cNvSpPr>
          <p:nvPr/>
        </p:nvSpPr>
        <p:spPr bwMode="auto">
          <a:xfrm>
            <a:off x="0" y="0"/>
            <a:ext cx="2940199" cy="553998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sz="3000" b="1" dirty="0" smtClean="0">
                <a:solidFill>
                  <a:schemeClr val="accent4"/>
                </a:solidFill>
                <a:latin typeface="+mn-lt"/>
              </a:rPr>
              <a:t>TRÂNSITO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Secretaria Municipal de Finanças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1086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1A664D-EC61-4284-8495-51C91CEB8F39}" type="slidenum">
              <a:rPr lang="pt-BR" sz="1400">
                <a:solidFill>
                  <a:srgbClr val="898989"/>
                </a:solidFill>
              </a:rPr>
              <a:pPr eaLnBrk="1" hangingPunct="1"/>
              <a:t>31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 smtClean="0"/>
              <a:t>TRÂNSITO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4775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pt-BR" alt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endParaRPr lang="pt-BR" alt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hangingPunct="1">
              <a:buFontTx/>
              <a:buChar char="-"/>
            </a:pPr>
            <a:endParaRPr lang="pt-BR" altLang="pt-BR" dirty="0">
              <a:latin typeface="Tahoma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584775"/>
            <a:ext cx="9144000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pt-BR" altLang="pt-BR" sz="2200" b="1" dirty="0" smtClean="0">
              <a:latin typeface="+mn-lt"/>
            </a:endParaRP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CONSTRUÇÃO DA SECRETARIA </a:t>
            </a:r>
            <a:r>
              <a:rPr lang="pt-BR" altLang="pt-BR" sz="2200" b="1" dirty="0">
                <a:latin typeface="+mn-lt"/>
              </a:rPr>
              <a:t>DE </a:t>
            </a:r>
            <a:r>
              <a:rPr lang="pt-BR" altLang="pt-BR" sz="2200" b="1" dirty="0" smtClean="0">
                <a:latin typeface="+mn-lt"/>
              </a:rPr>
              <a:t>TRÂNSITO JUNTO A CIDADE MIRIM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MANUTENÇÃO DAS ATIVIDADES DESENVOLVIDAS DA SECRETARIA MUNICIPAL DE TRÂNSITO E </a:t>
            </a:r>
            <a:r>
              <a:rPr lang="pt-BR" altLang="pt-BR" sz="2200" b="1" dirty="0">
                <a:latin typeface="+mn-lt"/>
              </a:rPr>
              <a:t>CIDADE </a:t>
            </a:r>
            <a:r>
              <a:rPr lang="pt-BR" altLang="pt-BR" sz="2200" b="1" dirty="0" smtClean="0">
                <a:latin typeface="+mn-lt"/>
              </a:rPr>
              <a:t>MIRIM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MANUTENÇÃO </a:t>
            </a:r>
            <a:r>
              <a:rPr lang="pt-BR" altLang="pt-BR" sz="2200" b="1" dirty="0">
                <a:latin typeface="+mn-lt"/>
              </a:rPr>
              <a:t>DA SINALIZAÇÃO DE REDUTORES DE </a:t>
            </a:r>
            <a:r>
              <a:rPr lang="pt-BR" altLang="pt-BR" sz="2200" b="1" dirty="0" smtClean="0">
                <a:latin typeface="+mn-lt"/>
              </a:rPr>
              <a:t>VELOCIDADE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CONSTRUÇÃO </a:t>
            </a:r>
            <a:r>
              <a:rPr lang="pt-BR" altLang="pt-BR" sz="2200" b="1" dirty="0">
                <a:latin typeface="+mn-lt"/>
              </a:rPr>
              <a:t>DE REDUTORES E FAIXAS </a:t>
            </a:r>
            <a:r>
              <a:rPr lang="pt-BR" altLang="pt-BR" sz="2200" b="1" dirty="0" smtClean="0">
                <a:latin typeface="+mn-lt"/>
              </a:rPr>
              <a:t>ELEVADAS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AMPLIAÇÃO </a:t>
            </a:r>
            <a:r>
              <a:rPr lang="pt-BR" altLang="pt-BR" sz="2200" b="1" dirty="0">
                <a:latin typeface="+mn-lt"/>
              </a:rPr>
              <a:t>E MANUTENÇÃO DA SINALIZAÇÃO </a:t>
            </a:r>
            <a:r>
              <a:rPr lang="pt-BR" altLang="pt-BR" sz="2200" b="1" dirty="0" smtClean="0">
                <a:latin typeface="+mn-lt"/>
              </a:rPr>
              <a:t>SEMÁFORA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IMPLANTAÇÃO </a:t>
            </a:r>
            <a:r>
              <a:rPr lang="pt-BR" altLang="pt-BR" sz="2200" b="1" dirty="0">
                <a:latin typeface="+mn-lt"/>
              </a:rPr>
              <a:t>DE SINALIZAÇÃO HORIZONTAL E </a:t>
            </a:r>
            <a:r>
              <a:rPr lang="pt-BR" altLang="pt-BR" sz="2200" b="1" dirty="0" smtClean="0">
                <a:latin typeface="+mn-lt"/>
              </a:rPr>
              <a:t>VERTICAL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PINTURA </a:t>
            </a:r>
            <a:r>
              <a:rPr lang="pt-BR" altLang="pt-BR" sz="2200" b="1" dirty="0">
                <a:latin typeface="+mn-lt"/>
              </a:rPr>
              <a:t>DE MEIO </a:t>
            </a:r>
            <a:r>
              <a:rPr lang="pt-BR" altLang="pt-BR" sz="2200" b="1" dirty="0" smtClean="0">
                <a:latin typeface="+mn-lt"/>
              </a:rPr>
              <a:t>FIO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latin typeface="+mn-lt"/>
              </a:rPr>
              <a:t>MANUTENÇÃO DA JARI – JUNTA ADMINISTRATIVA DE RECURSOS DE INFRAÇÃO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CAMPANHAS </a:t>
            </a:r>
            <a:r>
              <a:rPr lang="pt-BR" altLang="pt-BR" sz="2200" b="1" dirty="0">
                <a:latin typeface="+mn-lt"/>
              </a:rPr>
              <a:t>EDUCATIVAS DE TRÂNSITO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MANUTENÇÃO </a:t>
            </a:r>
            <a:r>
              <a:rPr lang="pt-BR" altLang="pt-BR" sz="2200" b="1" dirty="0">
                <a:latin typeface="+mn-lt"/>
              </a:rPr>
              <a:t>DA SINALIZAÇÃO DE CICLOFAIXA E CICLOVIA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AQUISIÇÃO </a:t>
            </a:r>
            <a:r>
              <a:rPr lang="pt-BR" altLang="pt-BR" sz="2200" b="1" dirty="0">
                <a:latin typeface="+mn-lt"/>
              </a:rPr>
              <a:t>DE VEÍCULOS OPERACIONAIS DE FISCALIZAÇÃO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ACOMPANHAMENTO </a:t>
            </a:r>
            <a:r>
              <a:rPr lang="pt-BR" altLang="pt-BR" sz="2200" b="1" dirty="0">
                <a:latin typeface="+mn-lt"/>
              </a:rPr>
              <a:t>ZONA AZUL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ESTUDO </a:t>
            </a:r>
            <a:r>
              <a:rPr lang="pt-BR" altLang="pt-BR" sz="2200" b="1" dirty="0">
                <a:latin typeface="+mn-lt"/>
              </a:rPr>
              <a:t>SOBRE PLANEJAMENTO VIÁRIO</a:t>
            </a:r>
            <a:r>
              <a:rPr lang="pt-BR" altLang="pt-BR" sz="2200" b="1" dirty="0" smtClean="0">
                <a:latin typeface="+mn-lt"/>
              </a:rPr>
              <a:t>;</a:t>
            </a:r>
            <a:endParaRPr lang="pt-BR" altLang="pt-BR" sz="2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80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1A664D-EC61-4284-8495-51C91CEB8F39}" type="slidenum">
              <a:rPr lang="pt-BR" sz="1400">
                <a:solidFill>
                  <a:srgbClr val="898989"/>
                </a:solidFill>
              </a:rPr>
              <a:pPr eaLnBrk="1" hangingPunct="1"/>
              <a:t>32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 smtClean="0"/>
              <a:t>TRÂNSITO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4775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pt-BR" alt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endParaRPr lang="pt-BR" alt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hangingPunct="1">
              <a:buFontTx/>
              <a:buChar char="-"/>
            </a:pPr>
            <a:endParaRPr lang="pt-BR" altLang="pt-BR" dirty="0">
              <a:latin typeface="Tahoma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0319800"/>
              </p:ext>
            </p:extLst>
          </p:nvPr>
        </p:nvGraphicFramePr>
        <p:xfrm>
          <a:off x="323528" y="1484784"/>
          <a:ext cx="8496944" cy="339123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48472"/>
                <a:gridCol w="4248472"/>
              </a:tblGrid>
              <a:tr h="788659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400" dirty="0" smtClean="0"/>
                        <a:t>UNIDADE ORÇAMENTÁRIA 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400" b="1" smtClean="0">
                          <a:solidFill>
                            <a:schemeClr val="tx1"/>
                          </a:solidFill>
                        </a:rPr>
                        <a:t>1701</a:t>
                      </a:r>
                      <a:endParaRPr lang="pt-BR" altLang="pt-BR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67525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PREVISÃO  DE RECURSO MUNICIPAL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latin typeface="+mn-lt"/>
                        </a:rPr>
                        <a:t>4.000.000,00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67525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PREVISÃO DE  MULTAS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460.000,00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67525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UNIÃO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10.000,00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82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25" y="38100"/>
            <a:ext cx="9048750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4995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BBFA2FC-79C7-48DF-A5D5-070E74F2DC83}" type="slidenum">
              <a:rPr lang="pt-BR" sz="1400">
                <a:solidFill>
                  <a:schemeClr val="tx2"/>
                </a:solidFill>
              </a:rPr>
              <a:pPr eaLnBrk="1" hangingPunct="1"/>
              <a:t>33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81924" name="CaixaDeTexto 10"/>
          <p:cNvSpPr txBox="1">
            <a:spLocks noChangeArrowheads="1"/>
          </p:cNvSpPr>
          <p:nvPr/>
        </p:nvSpPr>
        <p:spPr bwMode="auto">
          <a:xfrm>
            <a:off x="41784" y="9661"/>
            <a:ext cx="3228231" cy="553998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sz="3000" b="1" dirty="0" smtClean="0">
                <a:solidFill>
                  <a:schemeClr val="accent4"/>
                </a:solidFill>
                <a:latin typeface="+mn-lt"/>
              </a:rPr>
              <a:t>SAÚDE PÚBLICA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9180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1A664D-EC61-4284-8495-51C91CEB8F39}" type="slidenum">
              <a:rPr lang="pt-BR" sz="1400">
                <a:solidFill>
                  <a:srgbClr val="898989"/>
                </a:solidFill>
              </a:rPr>
              <a:pPr eaLnBrk="1" hangingPunct="1"/>
              <a:t>34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-35159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 smtClean="0"/>
              <a:t>SAÚDE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4775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pt-BR" alt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endParaRPr lang="pt-BR" alt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hangingPunct="1">
              <a:buFontTx/>
              <a:buChar char="-"/>
            </a:pPr>
            <a:endParaRPr lang="pt-BR" altLang="pt-BR" dirty="0">
              <a:latin typeface="Tahoma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584775"/>
            <a:ext cx="91440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MANUTENÇÃO DAS AÇÕES NO FUNDO DE SAÚDE COM DESPESA DE PESSOAL, ENCARGOS E CAPACITAÇÃO.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Calibri" panose="020F0502020204030204" pitchFamily="34" charset="0"/>
              </a:rPr>
              <a:t>PRESTAÇÃO DE SERVIÇOS, LIMPEZA E MANUTENÇÃO DOS PRÉDIOS DAS UNIDADES DE SAÚDE.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Calibri" panose="020F0502020204030204" pitchFamily="34" charset="0"/>
              </a:rPr>
              <a:t>MANUTENÇÃO DE MÁQUINAS E EQUIPAMENTOS DO </a:t>
            </a:r>
            <a:r>
              <a:rPr lang="pt-BR" sz="2200" b="1" dirty="0" smtClean="0">
                <a:latin typeface="Calibri" panose="020F0502020204030204" pitchFamily="34" charset="0"/>
              </a:rPr>
              <a:t>LABORATÓRIO.</a:t>
            </a:r>
            <a:endParaRPr lang="pt-BR" sz="2200" b="1" dirty="0" smtClean="0"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Calibri" panose="020F0502020204030204" pitchFamily="34" charset="0"/>
              </a:rPr>
              <a:t>MANUTENÇÃO DAS AÇÕES DO CONSELHO MUNICIPAL DE SAÚDE E IMPLANTAÇÃO DO CONSELHO GESTOR NAS UNIDADES DE SAÚDE.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Calibri" panose="020F0502020204030204" pitchFamily="34" charset="0"/>
              </a:rPr>
              <a:t>INCENTIVO À COGESTÃO E APOIO INSTITUCIONAL, DE ACORDO COM A POLÍTICA NACIONAL DE HUMANIZAÇÃO.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Calibri" panose="020F0502020204030204" pitchFamily="34" charset="0"/>
              </a:rPr>
              <a:t>IMPLEMENTAR ANUALMENTE AS AÇÕES DE EDUCAÇÃO PERMANENTE VOLTADAS PARA O CONTROLE SOCIAL.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Calibri" panose="020F0502020204030204" pitchFamily="34" charset="0"/>
              </a:rPr>
              <a:t>ESTRUTURAR O SETOR DE PLANEJAMENTO, REGULAÇÃO, CONTROLE E AVALIAÇÃO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Calibri" panose="020F0502020204030204" pitchFamily="34" charset="0"/>
              </a:rPr>
              <a:t>FORTALECIMENTO DAS EQUIPES DE SAÚDE DA FAMÍLIA COM CONSCIENTIZAÇÃO DA POPULAÇÃO;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Calibri" panose="020F0502020204030204" pitchFamily="34" charset="0"/>
              </a:rPr>
              <a:t>AMPLIAÇÃO DAS EQUIPES SAÚDE BUCAL.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Calibri" panose="020F0502020204030204" pitchFamily="34" charset="0"/>
              </a:rPr>
              <a:t>EQUIPAR E MOBILIAR NOVAS UNIDADES E UNIDADES EXISTENTES.</a:t>
            </a:r>
            <a:endParaRPr lang="pt-BR" sz="2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6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1A664D-EC61-4284-8495-51C91CEB8F39}" type="slidenum">
              <a:rPr lang="pt-BR" sz="1400">
                <a:solidFill>
                  <a:srgbClr val="898989"/>
                </a:solidFill>
              </a:rPr>
              <a:pPr eaLnBrk="1" hangingPunct="1"/>
              <a:t>35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-35159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 smtClean="0"/>
              <a:t>SAÚDE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4775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pt-BR" alt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endParaRPr lang="pt-BR" alt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hangingPunct="1">
              <a:buFontTx/>
              <a:buChar char="-"/>
            </a:pPr>
            <a:endParaRPr lang="pt-BR" altLang="pt-BR" dirty="0">
              <a:latin typeface="Tahoma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584774"/>
            <a:ext cx="9144000" cy="5763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Calibri" panose="020F0502020204030204" pitchFamily="34" charset="0"/>
              </a:rPr>
              <a:t>AQUISIÇÃO DE EQUIPAMENTOS ODONTOLÓGICOS </a:t>
            </a:r>
            <a:r>
              <a:rPr lang="pt-BR" sz="2200" b="1" dirty="0" smtClean="0">
                <a:latin typeface="Calibri" panose="020F0502020204030204" pitchFamily="34" charset="0"/>
              </a:rPr>
              <a:t>COMPLETOS, </a:t>
            </a:r>
            <a:r>
              <a:rPr lang="pt-BR" sz="2200" b="1" dirty="0" smtClean="0">
                <a:latin typeface="Calibri" panose="020F0502020204030204" pitchFamily="34" charset="0"/>
              </a:rPr>
              <a:t>PARA A AMPLIAÇÃO DOS CONSULTÓRIOS ODONTOLÓGICOS DAS UNIDADES DE SAÚDE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Calibri" panose="020F0502020204030204" pitchFamily="34" charset="0"/>
              </a:rPr>
              <a:t>ADQUIRIR MATERIAL DE PREVENÇÃO DE INCAPACIDADE FÍSICAS EM HANSENÍASE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Calibri" panose="020F0502020204030204" pitchFamily="34" charset="0"/>
              </a:rPr>
              <a:t>IMPLANTAÇÃO DE NOVAS UNIDADES DE SAÚDE, EQUIPES DE SAÚDE DA FAMÍLIA E SAÚDE BUCAL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Calibri" panose="020F0502020204030204" pitchFamily="34" charset="0"/>
              </a:rPr>
              <a:t>ADEQUAÇÃO DA ESTRUTURA FÍSICA DE TODAS AS UNIDADES DE SAÚDE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Calibri" panose="020F0502020204030204" pitchFamily="34" charset="0"/>
              </a:rPr>
              <a:t>AUMENTO DA FROTA E DAS EQUIPES DA URGÊNCIA E EMERGÊNCIA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Calibri" panose="020F0502020204030204" pitchFamily="34" charset="0"/>
              </a:rPr>
              <a:t>ADEQUAÇÃO DA ESTRUTURA FÍSICA DE TODAS AS UNIDADES DE URGÊNCIAS E EMERGÊNCIAS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Calibri" panose="020F0502020204030204" pitchFamily="34" charset="0"/>
              </a:rPr>
              <a:t>GARANTIA DA REALIZAÇÃO DOS EXAMES PREVISTOS NA ROTINA DO PRÉ-NATAL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Calibri" panose="020F0502020204030204" pitchFamily="34" charset="0"/>
              </a:rPr>
              <a:t>CONTINUIDADE DOS CONTRATOS DE PRESTAÇÃO DE SERVIÇOS DE SAÚDE(HOSPITAL, PROFISSIONAIS MÉDICOS ENTRE OUTROS)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latin typeface="+mn-lt"/>
              </a:rPr>
              <a:t>MANUTENÇÃO DOS CONTRATOS DE LOCAÇÃO E ATENDIMENTO AO TRANSPORTE DE PACIENTES</a:t>
            </a:r>
            <a:endParaRPr lang="pt-BR" sz="22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881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1A664D-EC61-4284-8495-51C91CEB8F39}" type="slidenum">
              <a:rPr lang="pt-BR" sz="1400">
                <a:solidFill>
                  <a:srgbClr val="898989"/>
                </a:solidFill>
              </a:rPr>
              <a:pPr eaLnBrk="1" hangingPunct="1"/>
              <a:t>36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-35159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 smtClean="0"/>
              <a:t>SAÚDE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584775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pt-BR" alt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endParaRPr lang="pt-BR" alt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hangingPunct="1">
              <a:buFontTx/>
              <a:buChar char="-"/>
            </a:pPr>
            <a:endParaRPr lang="pt-BR" altLang="pt-BR" dirty="0">
              <a:latin typeface="Tahoma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584775"/>
            <a:ext cx="9144000" cy="627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libri" panose="020F0502020204030204" pitchFamily="34" charset="0"/>
              </a:rPr>
              <a:t>AQUISIÇÃO DE VEÍCULO PARA TRANSPORTE DE MEDICAMENTOS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libri" panose="020F0502020204030204" pitchFamily="34" charset="0"/>
              </a:rPr>
              <a:t>READEQUAÇÃO DOS ESPAÇOS FÍSICOS DAS FARMÁCIAS NAS UNIDADES DE SAÚDE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libri" panose="020F0502020204030204" pitchFamily="34" charset="0"/>
              </a:rPr>
              <a:t>IMPLANTAÇÃO DE PROTOCOLOS E DIVULGAÇÃO NAS UNIDADES DE SAÚDE</a:t>
            </a:r>
            <a:endParaRPr lang="pt-BR" altLang="pt-BR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Calibri" panose="020F0502020204030204" pitchFamily="34" charset="0"/>
              </a:rPr>
              <a:t>FORTALECIMENTO DAS FARMÁCIAS NAS UNIDADES DE SAÚDE, COM IMPLANTAÇÃO DA CÂMARA TÉCNICA E GARANTIA DO ELENCO MÍNIMO DE MEDICAMENTOS PARA A POPULAÇÃO</a:t>
            </a:r>
            <a:endParaRPr lang="pt-BR" altLang="pt-BR" sz="2200" b="1" dirty="0" smtClean="0">
              <a:latin typeface="Calibri" panose="020F0502020204030204" pitchFamily="34" charset="0"/>
            </a:endParaRP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CAMPANHAS </a:t>
            </a:r>
            <a:r>
              <a:rPr lang="pt-BR" altLang="pt-BR" sz="2200" b="1" dirty="0">
                <a:latin typeface="+mn-lt"/>
              </a:rPr>
              <a:t>E AÇÕES PARA CONTROLE DE DOENÇAS E   AGRAVOS COMO LEISHMANIOSE E DENGUE;  CONTROLE VETORIAL (COMBATE AO MOSQUITO);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latin typeface="+mn-lt"/>
              </a:rPr>
              <a:t>AÇÕES EDUCATIVAS PARA POPULAÇÃO COM </a:t>
            </a:r>
            <a:r>
              <a:rPr lang="pt-BR" altLang="pt-BR" sz="2200" b="1" dirty="0" smtClean="0">
                <a:latin typeface="+mn-lt"/>
              </a:rPr>
              <a:t>PREVENÇÃO, </a:t>
            </a:r>
            <a:r>
              <a:rPr lang="pt-BR" altLang="pt-BR" sz="2200" b="1" dirty="0">
                <a:latin typeface="+mn-lt"/>
              </a:rPr>
              <a:t>PROMOÇÃO DE SAÚDE E CAMPANHAS DE VACINAÇÃO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latin typeface="+mn-lt"/>
              </a:rPr>
              <a:t>TRANSFERÊNCIAS DE RECURSOS AO HOSPITAL REFERENTE A ATENDIMENTOS EFETUADOS, </a:t>
            </a:r>
            <a:r>
              <a:rPr lang="pt-BR" sz="2200" b="1" dirty="0">
                <a:latin typeface="+mn-lt"/>
              </a:rPr>
              <a:t>CONTRATUALIZAÇÃO DA ASSISTÊNCIA HOSPITALAR.</a:t>
            </a:r>
            <a:endParaRPr lang="pt-BR" altLang="pt-BR" sz="2200" b="1" dirty="0">
              <a:latin typeface="+mn-lt"/>
            </a:endParaRP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latin typeface="+mn-lt"/>
              </a:rPr>
              <a:t>AQUISIÇÃO DE MEDICAMENTOS, MATERIAL DE </a:t>
            </a:r>
            <a:r>
              <a:rPr lang="pt-BR" altLang="pt-BR" sz="2200" b="1" dirty="0" smtClean="0">
                <a:latin typeface="+mn-lt"/>
              </a:rPr>
              <a:t>ENFERMAGEM E </a:t>
            </a:r>
            <a:r>
              <a:rPr lang="pt-BR" altLang="pt-BR" sz="2200" b="1" dirty="0">
                <a:latin typeface="+mn-lt"/>
              </a:rPr>
              <a:t>DE </a:t>
            </a:r>
            <a:r>
              <a:rPr lang="pt-BR" altLang="pt-BR" sz="2200" b="1" dirty="0" smtClean="0">
                <a:latin typeface="+mn-lt"/>
              </a:rPr>
              <a:t>LABORATÓRIO.</a:t>
            </a:r>
          </a:p>
          <a:p>
            <a:pPr marL="514350" indent="-51435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libri" panose="020F0502020204030204" pitchFamily="34" charset="0"/>
              </a:rPr>
              <a:t>ADEQUAÇÃO DA ESTRUTURA FÍSICA E MOBILIÁRIO DO CAPS </a:t>
            </a:r>
            <a:r>
              <a:rPr lang="pt-BR" sz="2200" b="1" dirty="0" smtClean="0">
                <a:latin typeface="Calibri" panose="020F0502020204030204" pitchFamily="34" charset="0"/>
              </a:rPr>
              <a:t>II.</a:t>
            </a:r>
            <a:endParaRPr lang="pt-BR" altLang="pt-BR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71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1A664D-EC61-4284-8495-51C91CEB8F39}" type="slidenum">
              <a:rPr lang="pt-BR" sz="1400">
                <a:solidFill>
                  <a:srgbClr val="898989"/>
                </a:solidFill>
              </a:rPr>
              <a:pPr eaLnBrk="1" hangingPunct="1"/>
              <a:t>37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-35159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 smtClean="0"/>
              <a:t>SAÚDE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584775"/>
            <a:ext cx="91440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pt-BR" altLang="pt-BR" sz="2200" b="1" dirty="0" smtClean="0">
              <a:latin typeface="+mn-lt"/>
            </a:endParaRPr>
          </a:p>
          <a:p>
            <a:pPr marL="342900" indent="-34290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pt-BR" altLang="pt-BR" sz="2200" b="1" dirty="0">
              <a:latin typeface="+mn-lt"/>
            </a:endParaRPr>
          </a:p>
          <a:p>
            <a:pPr algn="just">
              <a:lnSpc>
                <a:spcPct val="75000"/>
              </a:lnSpc>
              <a:spcBef>
                <a:spcPct val="50000"/>
              </a:spcBef>
              <a:defRPr/>
            </a:pPr>
            <a:endParaRPr lang="pt-BR" altLang="pt-BR" sz="2200" b="1" dirty="0">
              <a:latin typeface="+mn-lt"/>
            </a:endParaRPr>
          </a:p>
          <a:p>
            <a:pPr marL="342900" indent="-342900" algn="just">
              <a:defRPr/>
            </a:pPr>
            <a:endParaRPr lang="pt-BR" altLang="pt-BR" sz="2200" b="1" dirty="0">
              <a:latin typeface="+mn-lt"/>
            </a:endParaRPr>
          </a:p>
          <a:p>
            <a:pPr marL="342900" indent="-342900" algn="just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pt-BR" altLang="pt-BR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7563780"/>
              </p:ext>
            </p:extLst>
          </p:nvPr>
        </p:nvGraphicFramePr>
        <p:xfrm>
          <a:off x="323528" y="836712"/>
          <a:ext cx="8496944" cy="100230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48472"/>
                <a:gridCol w="4248472"/>
              </a:tblGrid>
              <a:tr h="498247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dirty="0" smtClean="0"/>
                        <a:t>UNIDADE ORÇAMENTÁRIA </a:t>
                      </a:r>
                      <a:endParaRPr lang="pt-BR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200" b="1" dirty="0" smtClean="0">
                          <a:solidFill>
                            <a:schemeClr val="tx1"/>
                          </a:solidFill>
                        </a:rPr>
                        <a:t>2510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PREVISÃO RECURSOS MUNICIPAIS 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>
                          <a:latin typeface="+mn-lt"/>
                        </a:rPr>
                        <a:t>87.610.470,00</a:t>
                      </a:r>
                      <a:endParaRPr lang="pt-BR" altLang="pt-BR" sz="2200" b="1" dirty="0" smtClean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58398807"/>
              </p:ext>
            </p:extLst>
          </p:nvPr>
        </p:nvGraphicFramePr>
        <p:xfrm>
          <a:off x="251520" y="2276872"/>
          <a:ext cx="8496944" cy="210882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48472"/>
                <a:gridCol w="4248472"/>
              </a:tblGrid>
              <a:tr h="521216">
                <a:tc gridSpan="2"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bg1"/>
                          </a:solidFill>
                        </a:rPr>
                        <a:t>TRANSFERÊNCIAS DO ESTADO</a:t>
                      </a:r>
                      <a:r>
                        <a:rPr lang="pt-BR" sz="2400" baseline="0" dirty="0" smtClean="0">
                          <a:solidFill>
                            <a:schemeClr val="bg1"/>
                          </a:solidFill>
                        </a:rPr>
                        <a:t> E DA UNIÃO</a:t>
                      </a:r>
                      <a:endParaRPr lang="pt-BR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altLang="pt-BR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9493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>
                          <a:latin typeface="+mn-lt"/>
                        </a:rPr>
                        <a:t>TRANSFERÊNCIA ESTADO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>
                          <a:latin typeface="+mn-lt"/>
                        </a:rPr>
                        <a:t> 12.013.700,00</a:t>
                      </a:r>
                      <a:endParaRPr lang="pt-BR" altLang="pt-BR" sz="2000" dirty="0" smtClean="0"/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>
                          <a:latin typeface="+mn-lt"/>
                        </a:rPr>
                        <a:t>TRANSFERÊNCIA UNIÃO 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>
                          <a:latin typeface="+mn-lt"/>
                        </a:rPr>
                        <a:t>40.558.700,00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CONVENIO C/ UNIÃO E ESTADO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 1.000.000,00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984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324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42D1F6-3B1B-4B29-87AB-3E4F26EF84E8}" type="slidenum">
              <a:rPr lang="pt-BR" sz="1400">
                <a:solidFill>
                  <a:schemeClr val="tx2"/>
                </a:solidFill>
              </a:rPr>
              <a:pPr eaLnBrk="1" hangingPunct="1"/>
              <a:t>38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9" name="Título 7"/>
          <p:cNvSpPr txBox="1">
            <a:spLocks/>
          </p:cNvSpPr>
          <p:nvPr/>
        </p:nvSpPr>
        <p:spPr>
          <a:xfrm>
            <a:off x="189582" y="6079957"/>
            <a:ext cx="249646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defRPr b="1">
                <a:solidFill>
                  <a:schemeClr val="dk1"/>
                </a:solidFill>
                <a:latin typeface="+mj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pt-BR" sz="4000" dirty="0">
                <a:solidFill>
                  <a:schemeClr val="accent4"/>
                </a:solidFill>
              </a:rPr>
              <a:t>Educação</a:t>
            </a:r>
          </a:p>
        </p:txBody>
      </p:sp>
      <p:sp>
        <p:nvSpPr>
          <p:cNvPr id="11" name="Título 7"/>
          <p:cNvSpPr txBox="1">
            <a:spLocks/>
          </p:cNvSpPr>
          <p:nvPr/>
        </p:nvSpPr>
        <p:spPr>
          <a:xfrm>
            <a:off x="6144812" y="77841"/>
            <a:ext cx="273023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defRPr b="1">
                <a:solidFill>
                  <a:schemeClr val="dk1"/>
                </a:solidFill>
                <a:latin typeface="+mj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pt-BR" sz="4000" dirty="0">
                <a:solidFill>
                  <a:schemeClr val="accent4"/>
                </a:solidFill>
              </a:rPr>
              <a:t>Cultura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 e Controle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115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535533"/>
            <a:ext cx="9144000" cy="63129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15950" indent="-342900" algn="just">
              <a:lnSpc>
                <a:spcPct val="100000"/>
              </a:lnSpc>
            </a:pPr>
            <a:endParaRPr lang="pt-BR" sz="2000" b="1" dirty="0" smtClean="0">
              <a:latin typeface="+mj-lt"/>
              <a:cs typeface="Times New Roman" panose="02020603050405020304" pitchFamily="18" charset="0"/>
            </a:endParaRPr>
          </a:p>
          <a:p>
            <a:pPr marL="615950" indent="-342900" algn="just">
              <a:lnSpc>
                <a:spcPct val="100000"/>
              </a:lnSpc>
            </a:pPr>
            <a:endParaRPr lang="pt-BR" sz="2200" b="1" dirty="0">
              <a:latin typeface="+mj-lt"/>
              <a:cs typeface="Times New Roman" panose="02020603050405020304" pitchFamily="18" charset="0"/>
            </a:endParaRPr>
          </a:p>
          <a:p>
            <a:pPr marL="273050" indent="0" algn="just">
              <a:lnSpc>
                <a:spcPct val="100000"/>
              </a:lnSpc>
              <a:buNone/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  <a:p>
            <a:pPr marL="273050" indent="0" algn="just">
              <a:lnSpc>
                <a:spcPct val="100000"/>
              </a:lnSpc>
              <a:buNone/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734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64BDC42-9D70-4E5A-9572-630E223F3CF3}" type="slidenum">
              <a:rPr lang="pt-BR" sz="1400">
                <a:solidFill>
                  <a:schemeClr val="tx2"/>
                </a:solidFill>
              </a:rPr>
              <a:pPr eaLnBrk="1" hangingPunct="1"/>
              <a:t>39</a:t>
            </a:fld>
            <a:endParaRPr lang="pt-BR" sz="1400" dirty="0">
              <a:solidFill>
                <a:schemeClr val="tx2"/>
              </a:solidFill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0" y="1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EDUCAÇÃO E CULTURA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0" y="546191"/>
            <a:ext cx="91440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MANUTENÇÃO DA SECRETARIA DE EDUCAÇÃO, ENSINO FUNDAMENTAL, INFANTIL E ESPECIAL, PROGRAMAS E PROJETOS QUANTO Á RECURSOS PEDAGÓGICOS, INFRAESTRUTURA, MATERIAIS PERMANENTES E RECURSOS HUMANOS;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AQUISIÇÃO, MANUTENÇÃO E CONSERVAÇÃO DE VEÍCULOS;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LOCAÇÃO DE ÔNIBUS E VANS PARA TRANSPORTE DE ALUNOS.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AMPLIAÇÃO DE ESCOLA E CEIS COM NOVAS SALAS, PARA ATENDER O CRESCIMENTO </a:t>
            </a:r>
            <a:r>
              <a:rPr lang="pt-BR" altLang="pt-BR" sz="2200" b="1" dirty="0" smtClean="0">
                <a:latin typeface="+mn-lt"/>
              </a:rPr>
              <a:t>DO </a:t>
            </a:r>
            <a:r>
              <a:rPr lang="pt-BR" altLang="pt-BR" sz="2200" b="1" dirty="0" smtClean="0">
                <a:latin typeface="+mn-lt"/>
              </a:rPr>
              <a:t>NÚMERO DE ALUNOS MUNICIPAIS.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REALIZAÇÃO DE SERVIÇOS DE DIVULGAÇÃO DOS PROGRAMAS DE EDUCAÇÃO E CULTURA.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AQUISIÇÃO DE UNIFORMES, MOCHILAS E KIT ESCOLARES.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EQUIPAR    ESCOLAS    COM      INFORMATIZAÇÃO.  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ACESSIBILIDADE NAS UNIDADES ESCOLARES PARA PORTADORES DE NECESSIDADES ESPECIAIS.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ORIENTAÇÃO E CAPACITAÇÃO DOS CONSELHEIROS MUNICIPAIS DE EDUCAÇÃO.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QUALIDADE </a:t>
            </a:r>
            <a:r>
              <a:rPr lang="pt-BR" sz="2200" b="1" dirty="0">
                <a:latin typeface="+mn-lt"/>
              </a:rPr>
              <a:t>NUTRICIONAL DA MERENDA </a:t>
            </a:r>
            <a:r>
              <a:rPr lang="pt-BR" sz="2200" b="1" dirty="0" smtClean="0">
                <a:latin typeface="+mn-lt"/>
              </a:rPr>
              <a:t>ESCOLAR;</a:t>
            </a:r>
            <a:endParaRPr lang="pt-BR" alt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000" b="1" dirty="0"/>
          </a:p>
        </p:txBody>
      </p:sp>
      <p:sp>
        <p:nvSpPr>
          <p:cNvPr id="1638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0C55BD-3291-41E3-9665-7185E436AA7C}" type="slidenum">
              <a:rPr lang="pt-BR" sz="1400">
                <a:solidFill>
                  <a:schemeClr val="tx2"/>
                </a:solidFill>
                <a:latin typeface="+mn-lt"/>
              </a:rPr>
              <a:pPr eaLnBrk="1" hangingPunct="1"/>
              <a:t>4</a:t>
            </a:fld>
            <a:endParaRPr lang="pt-BR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00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RECEITA ORÇAMENTÁRIA                                       </a:t>
            </a:r>
            <a:r>
              <a:rPr lang="pt-BR" sz="3200" b="1" dirty="0">
                <a:solidFill>
                  <a:schemeClr val="bg1"/>
                </a:solidFill>
              </a:rPr>
              <a:t>Em R$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2482352073"/>
              </p:ext>
            </p:extLst>
          </p:nvPr>
        </p:nvGraphicFramePr>
        <p:xfrm>
          <a:off x="233772" y="836712"/>
          <a:ext cx="8658708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4675403"/>
              </p:ext>
            </p:extLst>
          </p:nvPr>
        </p:nvGraphicFramePr>
        <p:xfrm>
          <a:off x="323529" y="1988840"/>
          <a:ext cx="8496943" cy="885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7"/>
                <a:gridCol w="2376264"/>
                <a:gridCol w="2160240"/>
                <a:gridCol w="2088232"/>
              </a:tblGrid>
              <a:tr h="442848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bg1"/>
                          </a:solidFill>
                        </a:rPr>
                        <a:t>2014</a:t>
                      </a:r>
                      <a:endParaRPr lang="pt-BR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66"/>
                    </a:solidFill>
                  </a:tcPr>
                </a:tc>
              </a:tr>
              <a:tr h="442848"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448.796.000,00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396.790.000,00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432.753.200,00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454.145.000,00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8265310"/>
              </p:ext>
            </p:extLst>
          </p:nvPr>
        </p:nvGraphicFramePr>
        <p:xfrm>
          <a:off x="323528" y="4653136"/>
          <a:ext cx="8496943" cy="885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7"/>
                <a:gridCol w="2376264"/>
                <a:gridCol w="2160240"/>
                <a:gridCol w="2088232"/>
              </a:tblGrid>
              <a:tr h="442848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bg1"/>
                          </a:solidFill>
                        </a:rPr>
                        <a:t>2014</a:t>
                      </a:r>
                      <a:endParaRPr lang="pt-BR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6666"/>
                    </a:solidFill>
                  </a:tcPr>
                </a:tc>
              </a:tr>
              <a:tr h="442848"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346.896.809,64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395.745.079,52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432.753.200,00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454.145.000,00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xmlns="" val="2171433386"/>
              </p:ext>
            </p:extLst>
          </p:nvPr>
        </p:nvGraphicFramePr>
        <p:xfrm>
          <a:off x="242646" y="3573016"/>
          <a:ext cx="8658708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35994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535532"/>
            <a:ext cx="9144000" cy="6322468"/>
          </a:xfrm>
        </p:spPr>
        <p:txBody>
          <a:bodyPr vert="horz" lIns="91440" tIns="45720" rIns="91440" bIns="45720" rtlCol="0">
            <a:normAutofit/>
          </a:bodyPr>
          <a:lstStyle/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837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FE33E9-08A9-41B7-B753-7A97D7463214}" type="slidenum">
              <a:rPr lang="pt-BR" sz="1400">
                <a:solidFill>
                  <a:srgbClr val="898989"/>
                </a:solidFill>
              </a:rPr>
              <a:pPr eaLnBrk="1" hangingPunct="1"/>
              <a:t>40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0" y="1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EDUCAÇÃO E CULTURA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-11308" y="535532"/>
            <a:ext cx="9144000" cy="605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1510" indent="-514350" algn="just" fontAlgn="auto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+mn-lt"/>
              </a:rPr>
              <a:t>NA PROMOÇÃO DA CAPACITAÇÃO </a:t>
            </a:r>
            <a:r>
              <a:rPr lang="pt-BR" sz="2200" b="1" dirty="0" smtClean="0">
                <a:latin typeface="+mn-lt"/>
              </a:rPr>
              <a:t>DE PROFESSORES, EQUIPE TÉCNICA E ADMINISTRATIVA, </a:t>
            </a:r>
            <a:r>
              <a:rPr lang="pt-BR" sz="2200" b="1" dirty="0">
                <a:latin typeface="+mn-lt"/>
              </a:rPr>
              <a:t>OPORTUNIZANDO CURSOS, DESENVOLVIMENTO E VALORIZAÇÃO DOS TRABALHADORES DE EDUCAÇÃO</a:t>
            </a:r>
            <a:r>
              <a:rPr lang="pt-BR" sz="2200" b="1" dirty="0" smtClean="0">
                <a:latin typeface="+mn-lt"/>
              </a:rPr>
              <a:t>;</a:t>
            </a:r>
            <a:r>
              <a:rPr lang="pt-BR" altLang="pt-BR" sz="2200" b="1" dirty="0" smtClean="0">
                <a:latin typeface="+mn-lt"/>
              </a:rPr>
              <a:t>      </a:t>
            </a:r>
            <a:endParaRPr lang="pt-BR" altLang="pt-BR" sz="2200" b="1" dirty="0">
              <a:latin typeface="+mn-lt"/>
            </a:endParaRPr>
          </a:p>
          <a:p>
            <a:pPr marL="651510" indent="-514350" algn="just" fontAlgn="auto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NA GESTÃO DOS RECURSOS E DAS AÇÕES DO FUNDO DE MANUTENÇÃO E DESENVOLVIMENTO DA EDUCAÇÃO BÁSICA E VALORIZAÇÃO DOS PROFISSIONAIS DA EDUCAÇÃO – FUNDEB</a:t>
            </a:r>
            <a:r>
              <a:rPr lang="pt-BR" sz="2200" b="1" dirty="0">
                <a:latin typeface="+mn-lt"/>
              </a:rPr>
              <a:t> </a:t>
            </a:r>
            <a:r>
              <a:rPr lang="pt-BR" sz="2200" b="1" dirty="0" smtClean="0">
                <a:latin typeface="+mn-lt"/>
              </a:rPr>
              <a:t>NO CUMPRIMENTO DOS ÍNDICES ESTABELECIDOS POR LEI;</a:t>
            </a:r>
          </a:p>
          <a:p>
            <a:pPr marL="651510" indent="-514350" algn="just" fontAlgn="auto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DESENVOLVER MECANISMOS DE ENSINO PARA REDUZIR O ANALFABETISMO E EVASÃO ESCOLAR.</a:t>
            </a:r>
          </a:p>
          <a:p>
            <a:pPr marL="651510" indent="-514350" algn="just" fontAlgn="auto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ELABORAÇÃO DE POLÍTICAS PÚBLICAS: PLANOS EDUCACIONAIS, MÉTODOS E TÉCNICAS DE ENSINO, UTILIZANDO RECURSOS PEDAGÓGICOS.</a:t>
            </a:r>
          </a:p>
          <a:p>
            <a:pPr marL="651510" indent="-514350" algn="just" fontAlgn="auto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PREMIAÇÕES </a:t>
            </a:r>
            <a:r>
              <a:rPr lang="pt-BR" sz="2200" b="1" dirty="0">
                <a:latin typeface="+mn-lt"/>
              </a:rPr>
              <a:t>PROFESSOR </a:t>
            </a:r>
            <a:r>
              <a:rPr lang="pt-BR" sz="2200" b="1" dirty="0" smtClean="0">
                <a:latin typeface="+mn-lt"/>
              </a:rPr>
              <a:t>DESTAQUE</a:t>
            </a:r>
          </a:p>
          <a:p>
            <a:pPr marL="651510" indent="-514350" algn="just" fontAlgn="auto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OFERECER APORTE PARA AS UNIDADES ESCOLARES E SEMEC NA REALIZAÇÃO DE EVENTOS(DESFILES CÍVICOS E EVENTOS).</a:t>
            </a:r>
          </a:p>
          <a:p>
            <a:pPr marL="651510" indent="-514350" algn="just" fontAlgn="auto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pt-BR" sz="2200" b="1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535532"/>
            <a:ext cx="9144000" cy="6322468"/>
          </a:xfrm>
        </p:spPr>
        <p:txBody>
          <a:bodyPr vert="horz" lIns="91440" tIns="45720" rIns="91440" bIns="45720" rtlCol="0">
            <a:normAutofit/>
          </a:bodyPr>
          <a:lstStyle/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837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FE33E9-08A9-41B7-B753-7A97D7463214}" type="slidenum">
              <a:rPr lang="pt-BR" sz="1400">
                <a:solidFill>
                  <a:srgbClr val="898989"/>
                </a:solidFill>
              </a:rPr>
              <a:pPr eaLnBrk="1" hangingPunct="1"/>
              <a:t>41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0" y="1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EDUCAÇÃO E CULTURA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-11308" y="535532"/>
            <a:ext cx="91440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1510" indent="-514350" algn="just" fontAlgn="auto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CONSTRUIR E EQUIPAR DOIS CENTROS DE EDUCAÇÃO INFANTIL - JARDIM DAS FLORES E JARDIM DAS ACÁCIAS.</a:t>
            </a:r>
          </a:p>
          <a:p>
            <a:pPr marL="651510" indent="-514350" algn="just" fontAlgn="auto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AMPLIAÇÃO ESCOLA </a:t>
            </a:r>
            <a:r>
              <a:rPr lang="pt-BR" sz="2200" b="1" dirty="0">
                <a:latin typeface="+mn-lt"/>
              </a:rPr>
              <a:t>OLYNTHO MANCINI </a:t>
            </a:r>
            <a:endParaRPr lang="pt-BR" sz="2200" b="1" dirty="0" smtClean="0">
              <a:latin typeface="+mn-lt"/>
            </a:endParaRPr>
          </a:p>
          <a:p>
            <a:pPr marL="651510" indent="-514350" algn="just" fontAlgn="auto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CONSTRUÇÃO ESCOLA QUINTA DA LAGOA</a:t>
            </a:r>
          </a:p>
          <a:p>
            <a:pPr marL="651510" indent="-514350" algn="just" fontAlgn="auto">
              <a:lnSpc>
                <a:spcPct val="11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CONSTRUÇÃO ESCOLA NOVO OESTE</a:t>
            </a:r>
          </a:p>
        </p:txBody>
      </p:sp>
    </p:spTree>
    <p:extLst>
      <p:ext uri="{BB962C8B-B14F-4D97-AF65-F5344CB8AC3E}">
        <p14:creationId xmlns:p14="http://schemas.microsoft.com/office/powerpoint/2010/main" xmlns="" val="8996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535532"/>
            <a:ext cx="9144000" cy="6322468"/>
          </a:xfrm>
        </p:spPr>
        <p:txBody>
          <a:bodyPr vert="horz" lIns="91440" tIns="45720" rIns="91440" bIns="45720" rtlCol="0">
            <a:normAutofit/>
          </a:bodyPr>
          <a:lstStyle/>
          <a:p>
            <a:pPr marL="480060" indent="-342900" algn="just">
              <a:lnSpc>
                <a:spcPct val="11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pt-BR" sz="2400" b="1" u="sng" dirty="0"/>
              <a:t>CULTURA:</a:t>
            </a:r>
          </a:p>
          <a:p>
            <a:pPr marL="651510" indent="-514350" algn="just">
              <a:lnSpc>
                <a:spcPct val="11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pt-BR" altLang="pt-BR" sz="2200" b="1" dirty="0"/>
              <a:t>VALORIZAÇÃO CULTURAL </a:t>
            </a:r>
          </a:p>
          <a:p>
            <a:pPr marL="651510" indent="-514350" algn="just">
              <a:lnSpc>
                <a:spcPct val="11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pt-BR" altLang="pt-BR" sz="2200" b="1" dirty="0"/>
              <a:t>MANUTENÇÃO DAS ATIVIDADES DO DEPARTAMENTO DE CULTURA</a:t>
            </a:r>
          </a:p>
          <a:p>
            <a:pPr marL="651510" indent="-514350" algn="just">
              <a:lnSpc>
                <a:spcPct val="11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pt-BR" altLang="pt-BR" sz="2200" b="1" dirty="0"/>
              <a:t>EVENTOS CULTURAIS, MUSICAIS, TEATRAIS, DANÇAS E OFICINAS</a:t>
            </a:r>
          </a:p>
          <a:p>
            <a:pPr marL="651510" indent="-514350" algn="just">
              <a:lnSpc>
                <a:spcPct val="11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pt-BR" altLang="pt-BR" sz="2200" b="1" dirty="0"/>
              <a:t>REALIZAÇÃO DO </a:t>
            </a:r>
            <a:r>
              <a:rPr lang="pt-BR" altLang="pt-BR" sz="2200" b="1" dirty="0" smtClean="0"/>
              <a:t>CARNAVAL,  </a:t>
            </a:r>
            <a:r>
              <a:rPr lang="pt-BR" altLang="pt-BR" sz="2200" b="1" dirty="0"/>
              <a:t>DA FESTA DO </a:t>
            </a:r>
            <a:r>
              <a:rPr lang="pt-BR" altLang="pt-BR" sz="2200" b="1" dirty="0" smtClean="0"/>
              <a:t>FOLCLORE, DECORAÇÃO NATALINA, REVEILLON NA LAGOA</a:t>
            </a:r>
          </a:p>
          <a:p>
            <a:pPr marL="651510" indent="-514350" algn="just">
              <a:lnSpc>
                <a:spcPct val="11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pt-BR" altLang="pt-BR" sz="2200" b="1" dirty="0" smtClean="0"/>
              <a:t>PREMIAÇÕES CONCURSO CARNALEGRIA E CONCURSO DE FOTOGRAFIA</a:t>
            </a:r>
          </a:p>
          <a:p>
            <a:pPr marL="651510" indent="-514350" algn="just">
              <a:lnSpc>
                <a:spcPct val="11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pt-BR" altLang="pt-BR" sz="2200" b="1" dirty="0" smtClean="0"/>
              <a:t>FEIRA DO LIVRO</a:t>
            </a:r>
          </a:p>
          <a:p>
            <a:pPr marL="651510" indent="-514350" algn="just">
              <a:lnSpc>
                <a:spcPct val="11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pt-BR" altLang="pt-BR" sz="2200" b="1" dirty="0" smtClean="0"/>
              <a:t>EXPOSIÇÃO DE TELAS</a:t>
            </a:r>
          </a:p>
          <a:p>
            <a:pPr marL="651510" indent="-514350" algn="just">
              <a:lnSpc>
                <a:spcPct val="11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pt-BR" altLang="pt-BR" sz="2200" b="1" dirty="0" smtClean="0"/>
              <a:t>ESTIMULO Á PARCERIAS PARA FORMAÇÃO DA CULTURA DA POPULAÇÃO E AGENTES DE CULTURA</a:t>
            </a:r>
          </a:p>
          <a:p>
            <a:pPr marL="651510" indent="-514350" algn="just">
              <a:lnSpc>
                <a:spcPct val="11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pt-BR" altLang="pt-BR" sz="2200" b="1" dirty="0" smtClean="0"/>
              <a:t>PROJETOS CULTURAIS</a:t>
            </a:r>
          </a:p>
          <a:p>
            <a:pPr marL="651510" indent="-514350" algn="just">
              <a:lnSpc>
                <a:spcPct val="110000"/>
              </a:lnSpc>
              <a:buClr>
                <a:schemeClr val="tx1">
                  <a:shade val="95000"/>
                </a:schemeClr>
              </a:buClr>
              <a:defRPr/>
            </a:pPr>
            <a:r>
              <a:rPr lang="pt-BR" sz="2200" b="1" dirty="0" smtClean="0">
                <a:cs typeface="Times New Roman" panose="02020603050405020304" pitchFamily="18" charset="0"/>
              </a:rPr>
              <a:t>PRESERVAÇÃO DE MONUMENTOS HISTÓRICOS E RESGATE DA MEMÓRIA E IDENTIDADE</a:t>
            </a:r>
          </a:p>
          <a:p>
            <a:pPr algn="just"/>
            <a:endParaRPr lang="pt-BR" sz="2200" b="1" dirty="0" smtClean="0">
              <a:cs typeface="Times New Roman" panose="02020603050405020304" pitchFamily="18" charset="0"/>
            </a:endParaRPr>
          </a:p>
          <a:p>
            <a:pPr algn="just"/>
            <a:endParaRPr lang="pt-BR" sz="2200" b="1" dirty="0">
              <a:cs typeface="Times New Roman" panose="02020603050405020304" pitchFamily="18" charset="0"/>
            </a:endParaRPr>
          </a:p>
        </p:txBody>
      </p:sp>
      <p:sp>
        <p:nvSpPr>
          <p:cNvPr id="6144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DED552-2BDD-4AB7-A065-52F9A4666A20}" type="slidenum">
              <a:rPr lang="pt-BR" sz="1400">
                <a:solidFill>
                  <a:srgbClr val="898989"/>
                </a:solidFill>
              </a:rPr>
              <a:pPr eaLnBrk="1" hangingPunct="1"/>
              <a:t>42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0" y="1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EDUCAÇÃO E CULTURA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41728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DED552-2BDD-4AB7-A065-52F9A4666A20}" type="slidenum">
              <a:rPr lang="pt-BR" sz="1400">
                <a:solidFill>
                  <a:srgbClr val="898989"/>
                </a:solidFill>
              </a:rPr>
              <a:pPr eaLnBrk="1" hangingPunct="1"/>
              <a:t>43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0" y="1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EDUCAÇÃO E CULTURA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1772490"/>
              </p:ext>
            </p:extLst>
          </p:nvPr>
        </p:nvGraphicFramePr>
        <p:xfrm>
          <a:off x="323528" y="564686"/>
          <a:ext cx="8496944" cy="248416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48472"/>
                <a:gridCol w="4248472"/>
              </a:tblGrid>
              <a:tr h="498247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400" dirty="0" smtClean="0"/>
                        <a:t>UNIDADE ORÇAMENTÁRIA 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400" b="1" dirty="0" smtClean="0">
                          <a:solidFill>
                            <a:schemeClr val="tx1"/>
                          </a:solidFill>
                        </a:rPr>
                        <a:t>2301</a:t>
                      </a:r>
                    </a:p>
                  </a:txBody>
                  <a:tcPr anchor="ctr"/>
                </a:tc>
              </a:tr>
              <a:tr h="941913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PREVISÃO RECURSOS MUNICIPAIS EDUCAÇÃO 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45.000.000,00</a:t>
                      </a:r>
                    </a:p>
                  </a:txBody>
                  <a:tcPr anchor="ctr"/>
                </a:tc>
              </a:tr>
              <a:tr h="1044009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/>
                        <a:t>PREVISÃO RECURSOS MUNICIPAIS CULTURA 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/>
                        <a:t>5.064.000,00</a:t>
                      </a:r>
                      <a:endParaRPr lang="pt-BR" altLang="pt-BR" sz="2200" b="1" dirty="0" smtClean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4142999"/>
              </p:ext>
            </p:extLst>
          </p:nvPr>
        </p:nvGraphicFramePr>
        <p:xfrm>
          <a:off x="323528" y="3284984"/>
          <a:ext cx="8496944" cy="248562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48472"/>
                <a:gridCol w="4248472"/>
              </a:tblGrid>
              <a:tr h="579493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>
                          <a:latin typeface="+mn-lt"/>
                        </a:rPr>
                        <a:t>FUNDEB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/>
                        <a:t>55.920.000,00</a:t>
                      </a:r>
                      <a:endParaRPr lang="pt-BR" altLang="pt-BR" sz="2000" dirty="0" smtClean="0"/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/>
                        <a:t>PREVISÃO RECURSOS ESTADUAL TRANSPORTE 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/>
                        <a:t>750.000,00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RECURSOS SALÁRIO EDUCAÇÃO, PNATE E PNAE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4.300.000,00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CONVÊNIOS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2.000.000,00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7511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467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C9D44B-1345-4C4F-A03D-F78C7011A806}" type="slidenum">
              <a:rPr lang="pt-BR" sz="1400">
                <a:solidFill>
                  <a:schemeClr val="tx2"/>
                </a:solidFill>
              </a:rPr>
              <a:pPr eaLnBrk="1" hangingPunct="1"/>
              <a:t>44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59397" name="CaixaDeTexto 6"/>
          <p:cNvSpPr txBox="1">
            <a:spLocks noChangeArrowheads="1"/>
          </p:cNvSpPr>
          <p:nvPr/>
        </p:nvSpPr>
        <p:spPr bwMode="auto">
          <a:xfrm>
            <a:off x="30547" y="1"/>
            <a:ext cx="5616203" cy="50783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defRPr b="1">
                <a:solidFill>
                  <a:schemeClr val="dk1"/>
                </a:solidFill>
                <a:latin typeface="+mj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pt-BR" sz="3000" dirty="0">
                <a:solidFill>
                  <a:schemeClr val="accent4"/>
                </a:solidFill>
              </a:rPr>
              <a:t>ESPORTE, JUVENTUDE E LAZER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 e Controle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4690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vert="horz" lIns="91440" tIns="45720" rIns="91440" bIns="45720" rtlCol="0">
            <a:normAutofit/>
          </a:bodyPr>
          <a:lstStyle/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  <a:p>
            <a:pPr marL="273050" indent="0" algn="just">
              <a:lnSpc>
                <a:spcPct val="100000"/>
              </a:lnSpc>
              <a:buNone/>
            </a:pPr>
            <a:endParaRPr lang="pt-BR" sz="2000" b="1" u="sng" dirty="0" smtClean="0">
              <a:latin typeface="+mj-lt"/>
              <a:cs typeface="Times New Roman" panose="02020603050405020304" pitchFamily="18" charset="0"/>
            </a:endParaRPr>
          </a:p>
          <a:p>
            <a:pPr lvl="0" algn="just"/>
            <a:endParaRPr lang="pt-BR" sz="2200" dirty="0"/>
          </a:p>
          <a:p>
            <a:pPr marL="615950" indent="-342900" algn="just">
              <a:lnSpc>
                <a:spcPct val="100000"/>
              </a:lnSpc>
            </a:pPr>
            <a:endParaRPr lang="pt-BR" sz="2200" b="1" dirty="0">
              <a:cs typeface="Times New Roman" panose="02020603050405020304" pitchFamily="18" charset="0"/>
            </a:endParaRPr>
          </a:p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349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FB12F2-0A10-43B3-BB4C-C10404FB62F9}" type="slidenum">
              <a:rPr lang="pt-BR" sz="1400">
                <a:solidFill>
                  <a:schemeClr val="tx2"/>
                </a:solidFill>
              </a:rPr>
              <a:pPr eaLnBrk="1" hangingPunct="1"/>
              <a:t>45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 err="1" smtClean="0"/>
              <a:t>SEJUVEL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0" y="535531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MANUTENÇÃO DA SECRETARIA DE ESPORTE, </a:t>
            </a:r>
            <a:r>
              <a:rPr lang="pt-BR" altLang="pt-BR" sz="2200" b="1" dirty="0" smtClean="0">
                <a:latin typeface="+mn-lt"/>
              </a:rPr>
              <a:t>QUALIFICAÇÃO </a:t>
            </a:r>
            <a:r>
              <a:rPr lang="pt-BR" altLang="pt-BR" sz="2200" b="1" dirty="0" smtClean="0">
                <a:latin typeface="+mn-lt"/>
              </a:rPr>
              <a:t>PROFISSIONAL E AQUISIÇÃO DE VEÍCULO.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REFORMAS DE PRAÇAS ESPORTIVAS E CAMPOS DE FUTEBOL;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REFORMA EXTERNA DO GINÁSIO DE ESPORTES E DO ESTÁDIO DA ADEN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REALIZAÇÃO DE EVENTOS ESPORTIVOS (COMPETIÇÕES).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AUXÍLIOS AS EQUIPES DE FUTEBOL PROFISSIONAL E AMADOR;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APOIO A ATLETAS, CLUBES E ASSOCIAÇÕES QUE RESULTEM EM AÇÃO DE CIDADANIA;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APOIO AOS PROJETOS DE INICIAÇÃO ESPORTIVA DE CATEGORIAS DE BASE, NAS DIVERSAS </a:t>
            </a:r>
            <a:r>
              <a:rPr lang="pt-BR" sz="2200" b="1" dirty="0" smtClean="0">
                <a:latin typeface="+mn-lt"/>
              </a:rPr>
              <a:t>MODALIDADES, </a:t>
            </a:r>
            <a:r>
              <a:rPr lang="pt-BR" sz="2200" b="1" dirty="0" smtClean="0">
                <a:latin typeface="+mn-lt"/>
              </a:rPr>
              <a:t>PARADESPORTO </a:t>
            </a:r>
            <a:r>
              <a:rPr lang="pt-BR" sz="2200" b="1" dirty="0">
                <a:latin typeface="+mn-lt"/>
              </a:rPr>
              <a:t>E </a:t>
            </a:r>
            <a:r>
              <a:rPr lang="pt-BR" sz="2200" b="1" dirty="0" smtClean="0">
                <a:latin typeface="+mn-lt"/>
              </a:rPr>
              <a:t>PROJETO ESPORTIVO PARA MELHOR IDADE.</a:t>
            </a:r>
            <a:endParaRPr lang="pt-BR" sz="2200" b="1" dirty="0" smtClean="0">
              <a:solidFill>
                <a:srgbClr val="FF0000"/>
              </a:solidFill>
              <a:latin typeface="+mn-lt"/>
            </a:endParaRP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BUSCA DE PARCERIAS PARA INCENTIVOS AO ESPORTE.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AQUISIÇÃO DE UM ÔNIBUS PARA TRANSPORTE DE ATLETAS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AQUISIÇÃO DE MATERIAIS E EQUIPAMENTOS ESPORTIVOS E DE LAZER.</a:t>
            </a:r>
            <a:endParaRPr lang="pt-BR" altLang="pt-BR" sz="2200" b="1" dirty="0">
              <a:latin typeface="+mn-lt"/>
            </a:endParaRP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MANUTENÇÃO NOS CAMPOS DE FUTEBOL, ALÉM DE CONSTRUÇÃO DE NOVOS CAMPOS.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endParaRPr lang="pt-BR" altLang="pt-BR" sz="2200" b="1" dirty="0">
              <a:latin typeface="+mn-lt"/>
            </a:endParaRP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endParaRPr lang="pt-BR" altLang="pt-BR" sz="2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349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FB12F2-0A10-43B3-BB4C-C10404FB62F9}" type="slidenum">
              <a:rPr lang="pt-BR" sz="1400">
                <a:solidFill>
                  <a:schemeClr val="tx2"/>
                </a:solidFill>
              </a:rPr>
              <a:pPr eaLnBrk="1" hangingPunct="1"/>
              <a:t>46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 err="1" smtClean="0"/>
              <a:t>SEJUVEL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-19757" y="535531"/>
            <a:ext cx="91440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endParaRPr lang="pt-BR" altLang="pt-BR" sz="2200" b="1" dirty="0" smtClean="0">
              <a:latin typeface="+mn-lt"/>
            </a:endParaRPr>
          </a:p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PROMOÇÃO NA </a:t>
            </a:r>
            <a:r>
              <a:rPr lang="pt-BR" altLang="pt-BR" sz="2200" b="1" dirty="0">
                <a:latin typeface="+mn-lt"/>
              </a:rPr>
              <a:t>PARTICIPAÇÃO DE </a:t>
            </a:r>
            <a:r>
              <a:rPr lang="pt-BR" altLang="pt-BR" sz="2200" b="1" dirty="0" smtClean="0">
                <a:latin typeface="+mn-lt"/>
              </a:rPr>
              <a:t>ATLETAS DO MUNICÍPIO EM </a:t>
            </a:r>
            <a:r>
              <a:rPr lang="pt-BR" altLang="pt-BR" sz="2200" b="1" dirty="0">
                <a:latin typeface="+mn-lt"/>
              </a:rPr>
              <a:t>COMPETIÇÕES MUNICIPAIS, REGIONAIS, ESTADUAIS E NACIONAL, NAS DIVERSAS MODALIDADES; </a:t>
            </a:r>
          </a:p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MANUTENÇÃO DO PROJETO DE TREINAMENTO ESPORTIVO PARA ATLETAS ESCOLARES E/OU DE ALTO RENDIMENTO.</a:t>
            </a:r>
          </a:p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MANUTENÇÃO DO PROGRAMA DE ESPORTE E LAZER NOS BAIRROS - "SEJUVEL EM AÇÃO”.</a:t>
            </a:r>
          </a:p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POSSIBILIDADES DE PARCERIAS COM GOVERNO FEDERAL, PROJETOS CADASTRADOS NO SICONV: PRAÇA DA JUVENTUDE E CENTRO DE INICIAÇÃO ESPORTIVA - CIE</a:t>
            </a:r>
          </a:p>
          <a:p>
            <a:pPr marL="514350" indent="-514350">
              <a:buFont typeface="+mj-lt"/>
              <a:buAutoNum type="romanUcPeriod" startAt="8"/>
              <a:defRPr/>
            </a:pPr>
            <a:endParaRPr lang="pt-BR" sz="2200" b="1" dirty="0">
              <a:latin typeface="+mn-lt"/>
            </a:endParaRPr>
          </a:p>
          <a:p>
            <a:pPr marL="514350" indent="-514350">
              <a:buFont typeface="+mj-lt"/>
              <a:buAutoNum type="romanUcPeriod" startAt="8"/>
              <a:defRPr/>
            </a:pPr>
            <a:endParaRPr lang="pt-BR" sz="2200" b="1" dirty="0" smtClean="0">
              <a:latin typeface="+mn-lt"/>
            </a:endParaRPr>
          </a:p>
          <a:p>
            <a:pPr marL="514350" indent="-514350" algn="just">
              <a:buFont typeface="+mj-lt"/>
              <a:buAutoNum type="romanUcPeriod" startAt="8"/>
              <a:defRPr/>
            </a:pPr>
            <a:endParaRPr 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romanUcPeriod" startAt="8"/>
            </a:pPr>
            <a:endParaRPr lang="pt-BR" altLang="pt-BR" b="1" dirty="0"/>
          </a:p>
          <a:p>
            <a:pPr marL="285750" indent="-285750" algn="just">
              <a:lnSpc>
                <a:spcPct val="80000"/>
              </a:lnSpc>
              <a:buFont typeface="+mj-lt"/>
              <a:buAutoNum type="romanUcPeriod" startAt="8"/>
            </a:pPr>
            <a:endParaRPr lang="pt-BR" altLang="pt-BR" sz="600" b="1" dirty="0"/>
          </a:p>
        </p:txBody>
      </p:sp>
    </p:spTree>
    <p:extLst>
      <p:ext uri="{BB962C8B-B14F-4D97-AF65-F5344CB8AC3E}">
        <p14:creationId xmlns:p14="http://schemas.microsoft.com/office/powerpoint/2010/main" xmlns="" val="40905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  <a:p>
            <a:pPr marL="615950" indent="-342900" algn="just">
              <a:lnSpc>
                <a:spcPct val="100000"/>
              </a:lnSpc>
            </a:pPr>
            <a:endParaRPr lang="pt-BR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3490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FB12F2-0A10-43B3-BB4C-C10404FB62F9}" type="slidenum">
              <a:rPr lang="pt-BR" sz="1400">
                <a:solidFill>
                  <a:schemeClr val="tx2"/>
                </a:solidFill>
              </a:rPr>
              <a:pPr eaLnBrk="1" hangingPunct="1"/>
              <a:t>47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 err="1" smtClean="0"/>
              <a:t>SEJUVEL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7351090"/>
              </p:ext>
            </p:extLst>
          </p:nvPr>
        </p:nvGraphicFramePr>
        <p:xfrm>
          <a:off x="323528" y="980942"/>
          <a:ext cx="8496944" cy="352817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48472"/>
                <a:gridCol w="4248472"/>
              </a:tblGrid>
              <a:tr h="498247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400" dirty="0" smtClean="0"/>
                        <a:t>UNIDADE ORÇAMENTÁRIA 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400" b="1" dirty="0" smtClean="0">
                          <a:solidFill>
                            <a:schemeClr val="tx1"/>
                          </a:solidFill>
                        </a:rPr>
                        <a:t>2101</a:t>
                      </a:r>
                    </a:p>
                  </a:txBody>
                  <a:tcPr anchor="ctr"/>
                </a:tc>
              </a:tr>
              <a:tr h="941913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>
                          <a:latin typeface="+mn-lt"/>
                        </a:rPr>
                        <a:t>PREVISÃO RECURSOS MUNICIPAIS SECRETARIA 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5.700.000,00</a:t>
                      </a:r>
                    </a:p>
                  </a:txBody>
                  <a:tcPr anchor="ctr"/>
                </a:tc>
              </a:tr>
              <a:tr h="1044009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/>
                        <a:t>PREVISÃO RECURSOS FEDERAL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>
                          <a:latin typeface="+mn-lt"/>
                        </a:rPr>
                        <a:t>500.000,00</a:t>
                      </a:r>
                      <a:endParaRPr lang="pt-BR" altLang="pt-BR" sz="2200" b="1" dirty="0" smtClean="0"/>
                    </a:p>
                  </a:txBody>
                  <a:tcPr anchor="ctr"/>
                </a:tc>
              </a:tr>
              <a:tr h="1044009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>
                          <a:latin typeface="+mn-lt"/>
                        </a:rPr>
                        <a:t>PREVISÃO RECURSOS ESTADUAL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>
                          <a:latin typeface="+mn-lt"/>
                        </a:rPr>
                        <a:t>100.000,00 </a:t>
                      </a:r>
                      <a:endParaRPr lang="pt-BR" altLang="pt-BR" sz="2200" b="1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1953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3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73883F-3193-4F4F-86EF-623A3D8BB7FC}" type="slidenum">
              <a:rPr lang="pt-BR" sz="1400">
                <a:solidFill>
                  <a:schemeClr val="tx2"/>
                </a:solidFill>
              </a:rPr>
              <a:pPr eaLnBrk="1" hangingPunct="1"/>
              <a:t>48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63492" name="CaixaDeTexto 4"/>
          <p:cNvSpPr txBox="1">
            <a:spLocks noChangeArrowheads="1"/>
          </p:cNvSpPr>
          <p:nvPr/>
        </p:nvSpPr>
        <p:spPr bwMode="auto">
          <a:xfrm>
            <a:off x="34316" y="10308"/>
            <a:ext cx="3888556" cy="507831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defRPr b="1">
                <a:solidFill>
                  <a:schemeClr val="dk1"/>
                </a:solidFill>
                <a:latin typeface="+mj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r>
              <a:rPr lang="pt-BR" sz="3000" dirty="0">
                <a:solidFill>
                  <a:schemeClr val="accent4"/>
                </a:solidFill>
              </a:rPr>
              <a:t>ASSISTÊNCIA SOCIAL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 e Controle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784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85725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t-BR" sz="2300" b="1" dirty="0" smtClean="0">
                <a:solidFill>
                  <a:schemeClr val="bg2">
                    <a:lumMod val="50000"/>
                  </a:schemeClr>
                </a:solidFill>
              </a:rPr>
              <a:t>Ações: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b="1" dirty="0"/>
          </a:p>
        </p:txBody>
      </p:sp>
      <p:sp>
        <p:nvSpPr>
          <p:cNvPr id="6758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817039-11F9-4FA8-8904-D0B777DCE5D8}" type="slidenum">
              <a:rPr lang="pt-BR" sz="1400">
                <a:solidFill>
                  <a:schemeClr val="tx2"/>
                </a:solidFill>
              </a:rPr>
              <a:pPr eaLnBrk="1" hangingPunct="1"/>
              <a:t>49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ASSISTÊNCIA SOCIAL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459331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MANUTENÇÃO DAS ATIVIDADES DA SECRETARIA E REALIZAÇÃO DE CURSOS E CAPACITAÇÃO AOS SERVIDORES E CONSELHEIROS;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IMPLEMENTAÇÃO DOS PROGRAMAS E PROJETOS SOCIAIS VOLTADOS A CRIANÇA E AO ADOLESCENTE, IDOSO, PESSOA COM DEFICIÊNCIA, PESSOA EM SITUAÇÃO DE RUA E A MULHER EM ESTADO DE VULNERABILIDADE;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ATIVIDADE DE PROTEÇÃO BÁSICA E PROTEÇÃO SOCIAL ESPECIAL DE MÉDIA E ALTA COMPLEXIDADE, 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APOIO  AO  ATENDIMENTO  A  PESSOAS  E  GRUPOS  QUE  SE ENCONTRAM EM SITUAÇÃO DE RISCO E VULNERABILIDADE;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PROMOÇÃO DE  AÇÕES  OBJETIVANDO  O  ATENDIMENTO  AOS DIREITOS DE PESSOAS COM DEFICIÊNCIAS,  POBREZA, USO  DE  SUBSTÂNCIAS  PSICOATIVAS,  VIOLÊNCIA  FAMILIAR, MERCADO DE TRABALHO;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PROMOÇÃO DE APOIO AOS CONSELHOS MUNICIPAIS SETORIAIS E DE DIREITOS LIGADOS DIRETAMENTE A POLÍTICA PÚBLICA DE ASSISTÊNCIA SOCIAL.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sz="2200" b="1" smtClean="0">
                <a:latin typeface="+mn-lt"/>
              </a:rPr>
              <a:t>REFORMA DOS PRÉDIOS CRASE</a:t>
            </a:r>
            <a:r>
              <a:rPr lang="pt-BR" sz="2200" b="1" dirty="0" smtClean="0">
                <a:latin typeface="+mn-lt"/>
              </a:rPr>
              <a:t>, BANDA MARCIAL E CENTRO POP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IMPLEMENTAR A SISTEMATIZAÇÃO PARA MENSURAR DADOS </a:t>
            </a:r>
            <a:endParaRPr lang="pt-BR" altLang="pt-BR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000" b="1" dirty="0"/>
          </a:p>
        </p:txBody>
      </p:sp>
      <p:sp>
        <p:nvSpPr>
          <p:cNvPr id="1638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0C55BD-3291-41E3-9665-7185E436AA7C}" type="slidenum">
              <a:rPr lang="pt-BR" sz="1400">
                <a:solidFill>
                  <a:schemeClr val="tx2"/>
                </a:solidFill>
                <a:latin typeface="+mn-lt"/>
              </a:rPr>
              <a:pPr eaLnBrk="1" hangingPunct="1"/>
              <a:t>5</a:t>
            </a:fld>
            <a:endParaRPr lang="pt-BR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00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RECEITA ORÇAMENTÁRIA       			 2017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0703299"/>
              </p:ext>
            </p:extLst>
          </p:nvPr>
        </p:nvGraphicFramePr>
        <p:xfrm>
          <a:off x="899592" y="1988840"/>
          <a:ext cx="6792416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88432"/>
                <a:gridCol w="2903984"/>
              </a:tblGrid>
              <a:tr h="123613">
                <a:tc>
                  <a:txBody>
                    <a:bodyPr/>
                    <a:lstStyle/>
                    <a:p>
                      <a:r>
                        <a:rPr lang="pt-BR" sz="3000" b="1" dirty="0" smtClean="0">
                          <a:solidFill>
                            <a:schemeClr val="tx1"/>
                          </a:solidFill>
                        </a:rPr>
                        <a:t>RECEITA PREVISTA</a:t>
                      </a:r>
                      <a:endParaRPr lang="pt-BR" sz="3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000" b="1" dirty="0" smtClean="0">
                          <a:solidFill>
                            <a:schemeClr val="tx1"/>
                          </a:solidFill>
                        </a:rPr>
                        <a:t>492.657.000,00</a:t>
                      </a:r>
                      <a:endParaRPr lang="pt-BR" sz="3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73567">
                <a:tc>
                  <a:txBody>
                    <a:bodyPr/>
                    <a:lstStyle/>
                    <a:p>
                      <a:r>
                        <a:rPr lang="pt-BR" sz="3000" b="1" dirty="0" smtClean="0">
                          <a:solidFill>
                            <a:schemeClr val="tx1"/>
                          </a:solidFill>
                        </a:rPr>
                        <a:t>(-) DEDUÇÃO FUNDEB</a:t>
                      </a:r>
                      <a:endParaRPr lang="pt-BR" sz="3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000" b="1" dirty="0" smtClean="0">
                          <a:solidFill>
                            <a:schemeClr val="tx1"/>
                          </a:solidFill>
                        </a:rPr>
                        <a:t>-38.512.000,00</a:t>
                      </a:r>
                      <a:endParaRPr lang="pt-BR" sz="3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3613">
                <a:tc>
                  <a:txBody>
                    <a:bodyPr/>
                    <a:lstStyle/>
                    <a:p>
                      <a:r>
                        <a:rPr lang="pt-BR" sz="30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pt-BR" sz="3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3000" b="1" dirty="0" smtClean="0">
                          <a:solidFill>
                            <a:schemeClr val="tx1"/>
                          </a:solidFill>
                        </a:rPr>
                        <a:t>454.145.000,00</a:t>
                      </a:r>
                      <a:endParaRPr lang="pt-BR" sz="3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687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36C43A-702A-43E8-A512-1CD454EF7ACB}" type="slidenum">
              <a:rPr lang="pt-BR" sz="1400">
                <a:solidFill>
                  <a:srgbClr val="898989"/>
                </a:solidFill>
              </a:rPr>
              <a:pPr eaLnBrk="1" hangingPunct="1"/>
              <a:t>50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ASSISTÊNCIA SOCIAL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0" y="535531"/>
            <a:ext cx="889248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0075" indent="-514350" algn="ctr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GESTÃO NA APLICAÇÃO E DESTINAÇÃO DOS RECURSOS DOS FUNDOS:</a:t>
            </a:r>
          </a:p>
          <a:p>
            <a:pPr marL="600075" indent="-514350" algn="ctr">
              <a:lnSpc>
                <a:spcPct val="80000"/>
              </a:lnSpc>
              <a:buFont typeface="+mj-lt"/>
              <a:buAutoNum type="romanUcPeriod" startAt="9"/>
              <a:defRPr/>
            </a:pPr>
            <a:endParaRPr lang="pt-BR" sz="2200" b="1" dirty="0" smtClean="0">
              <a:latin typeface="+mn-lt"/>
            </a:endParaRPr>
          </a:p>
          <a:p>
            <a:pPr marL="914400" lvl="1" indent="-457200" algn="just">
              <a:lnSpc>
                <a:spcPct val="80000"/>
              </a:lnSpc>
              <a:buFont typeface="+mj-lt"/>
              <a:buAutoNum type="alphaLcParenR"/>
              <a:defRPr/>
            </a:pPr>
            <a:r>
              <a:rPr lang="pt-BR" sz="2000" b="1" dirty="0" smtClean="0">
                <a:latin typeface="+mn-lt"/>
              </a:rPr>
              <a:t>FUNDO DE INVESTIMENTO SOCIAL – EXECUÇÕES DE AÇÕES, PROGRAMAS E SERVIÇOS DESTINADOS A ATIVIDADES ASSISTENCIAIS E A DESCENTRALIZAÇÃO DE RECURSOS DESTINADOS A SAÚDE  LC 141</a:t>
            </a:r>
          </a:p>
          <a:p>
            <a:pPr marL="685800" lvl="1" indent="-228600" algn="just">
              <a:lnSpc>
                <a:spcPct val="80000"/>
              </a:lnSpc>
              <a:buFont typeface="+mj-lt"/>
              <a:buAutoNum type="alphaLcParenR"/>
              <a:defRPr/>
            </a:pPr>
            <a:endParaRPr lang="pt-BR" sz="2000" b="1" dirty="0" smtClean="0">
              <a:latin typeface="+mn-lt"/>
            </a:endParaRPr>
          </a:p>
          <a:p>
            <a:pPr marL="914400" lvl="1" indent="-457200" algn="just">
              <a:lnSpc>
                <a:spcPct val="80000"/>
              </a:lnSpc>
              <a:buFont typeface="+mj-lt"/>
              <a:buAutoNum type="alphaLcParenR"/>
              <a:defRPr/>
            </a:pPr>
            <a:r>
              <a:rPr lang="pt-BR" sz="2000" b="1" dirty="0" smtClean="0">
                <a:latin typeface="+mn-lt"/>
              </a:rPr>
              <a:t>FMAS (FUNDO MUNICIPAL DE ASSISTÊNCIA SOCIAL) – CRIANDO CONDIÇÕES FINANCEIRAS AO DESENVOLVIMENTO DAS AÇÕES DA ÁREA</a:t>
            </a:r>
          </a:p>
          <a:p>
            <a:pPr marL="685800" lvl="1" indent="-228600" algn="just">
              <a:lnSpc>
                <a:spcPct val="80000"/>
              </a:lnSpc>
              <a:buFont typeface="+mj-lt"/>
              <a:buAutoNum type="alphaLcParenR"/>
              <a:defRPr/>
            </a:pPr>
            <a:endParaRPr lang="pt-BR" sz="2000" b="1" dirty="0" smtClean="0">
              <a:latin typeface="+mn-lt"/>
            </a:endParaRPr>
          </a:p>
          <a:p>
            <a:pPr marL="914400" lvl="1" indent="-457200" algn="just">
              <a:lnSpc>
                <a:spcPct val="80000"/>
              </a:lnSpc>
              <a:buFont typeface="+mj-lt"/>
              <a:buAutoNum type="alphaLcParenR"/>
              <a:defRPr/>
            </a:pPr>
            <a:r>
              <a:rPr lang="pt-BR" sz="2000" b="1" dirty="0" smtClean="0">
                <a:latin typeface="+mn-lt"/>
              </a:rPr>
              <a:t>FUNDO MUNICIPAL DO IDOSO – POLÍTICAS DE DEFESA DO IDOSO, MANUTENÇÃO E DESENVOLVIMENTO DE PROGRAMAS A AÇÕES DIRIGIDOS AO IDOSO.</a:t>
            </a:r>
          </a:p>
          <a:p>
            <a:pPr marL="685800" lvl="1" indent="-228600" algn="just">
              <a:lnSpc>
                <a:spcPct val="80000"/>
              </a:lnSpc>
              <a:buFont typeface="+mj-lt"/>
              <a:buAutoNum type="alphaLcParenR"/>
              <a:defRPr/>
            </a:pPr>
            <a:endParaRPr lang="pt-BR" sz="2000" b="1" dirty="0" smtClean="0">
              <a:latin typeface="+mn-lt"/>
            </a:endParaRPr>
          </a:p>
          <a:p>
            <a:pPr marL="914400" lvl="1" indent="-457200" algn="just">
              <a:lnSpc>
                <a:spcPct val="80000"/>
              </a:lnSpc>
              <a:buFont typeface="+mj-lt"/>
              <a:buAutoNum type="alphaLcParenR"/>
              <a:defRPr/>
            </a:pPr>
            <a:r>
              <a:rPr lang="pt-BR" sz="2000" b="1" dirty="0" smtClean="0">
                <a:latin typeface="+mn-lt"/>
              </a:rPr>
              <a:t>FUNDO MUNICIPAL DOS DIREITOS DA MULHER - REALIZAÇÃO DE AÇÕES E MANUTENÇÃO NO ATENDIMENTO DIRIGIDO AS MULHERES VÍTIMA DE VIOLÊNCIA;</a:t>
            </a:r>
          </a:p>
          <a:p>
            <a:pPr marL="685800" lvl="1" indent="-228600" algn="just">
              <a:lnSpc>
                <a:spcPct val="80000"/>
              </a:lnSpc>
              <a:buFont typeface="+mj-lt"/>
              <a:buAutoNum type="alphaLcParenR"/>
              <a:defRPr/>
            </a:pPr>
            <a:endParaRPr lang="pt-BR" sz="2000" b="1" dirty="0" smtClean="0">
              <a:latin typeface="+mn-lt"/>
            </a:endParaRPr>
          </a:p>
          <a:p>
            <a:pPr marL="914400" lvl="1" indent="-457200" algn="just">
              <a:lnSpc>
                <a:spcPct val="80000"/>
              </a:lnSpc>
              <a:buFont typeface="+mj-lt"/>
              <a:buAutoNum type="alphaLcParenR"/>
              <a:defRPr/>
            </a:pPr>
            <a:r>
              <a:rPr lang="pt-BR" sz="2000" b="1" dirty="0" smtClean="0">
                <a:latin typeface="+mn-lt"/>
              </a:rPr>
              <a:t>FUNCAD (FUNDO MUNICIPAL DE DIREITOS DAS CRIANÇAS E ADOLESCENTES) DESENVOLVIMENTO DE AÇÕES DE EDUCAÇÃO, SAÚDE, RECREAÇÃO, ESPORTES, CULTURA, LAZER, PROFISSIONALIZAÇÃO ATRAVÉS DE POLÍTICAS SOCIAIS BÁSICAS QUE ASSEGUREM DESENVOLVIMENTO EM CONDIÇÕES DE LIBERDADE E DIGNIDADE.</a:t>
            </a:r>
          </a:p>
          <a:p>
            <a:pPr marL="971550" lvl="1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+mn-lt"/>
            </a:endParaRPr>
          </a:p>
          <a:p>
            <a:pPr marL="971550" lvl="1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AMPLIAR A REPRESENTATIVIDADE CMDCA NAS ATIVIDADES DA CRIANÇA E DO ADOLESCENTE.</a:t>
            </a:r>
            <a:endParaRPr lang="pt-BR" sz="2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36C43A-702A-43E8-A512-1CD454EF7ACB}" type="slidenum">
              <a:rPr lang="pt-BR" sz="1400">
                <a:solidFill>
                  <a:srgbClr val="898989"/>
                </a:solidFill>
              </a:rPr>
              <a:pPr eaLnBrk="1" hangingPunct="1"/>
              <a:t>51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3896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ASSISTÊNCIA SOCIAL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-15079" y="654928"/>
            <a:ext cx="8979568" cy="60631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28625" indent="-342900" algn="just">
              <a:lnSpc>
                <a:spcPct val="80000"/>
              </a:lnSpc>
              <a:buFont typeface="+mj-lt"/>
              <a:buAutoNum type="romanUcPeriod" startAt="11"/>
              <a:defRPr/>
            </a:pPr>
            <a:endParaRPr lang="pt-BR" sz="100" b="1" dirty="0">
              <a:latin typeface="+mn-lt"/>
            </a:endParaRPr>
          </a:p>
          <a:p>
            <a:pPr marL="600075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MANUTENÇÃO DE SERVIÇOS DE CONVIVÊNCIA E FORTALECIMENTO DE VÍNCULOS: BOMBEIROS DO AMANHÃ / PATRULHA MIRIM NO TRÂNSITO/ BANDA CRISTO REDENTOR / PELOTÃO MIRIM / FLORESTINHA / CRASE “CORAÇÃO DE MÃE”/ “TIA NEGA”</a:t>
            </a:r>
          </a:p>
          <a:p>
            <a:pPr marL="600075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MANUTENÇÃO DOS CRAS – INTERLAGOS, SÃO JOÃO, RUTH FILGUEIRAS, VILA PILOTO, ANA MARIA MOREIRA E AMÉLIA JORGE DE OLIVEIRA.</a:t>
            </a:r>
          </a:p>
          <a:p>
            <a:pPr marL="600075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MANUTENÇÃO DA UNIDADE DE ACOLHIMENTO PARA ADULTOS E FAMÍLIAS – ACOLHIMENTO POP;</a:t>
            </a:r>
          </a:p>
          <a:p>
            <a:pPr marL="600075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PROGRAMAS DE APOIO A ENTIDADES FILANTRÓPICAS</a:t>
            </a:r>
          </a:p>
          <a:p>
            <a:pPr marL="600075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ATIVIDADES DESENVOLVIDAS DENTRO DO (ACESSUAS) PROGRAMA NACIONAL DE PROMOÇÃO AO MUNDO DO TRABALHO - PRONATEC</a:t>
            </a:r>
          </a:p>
          <a:p>
            <a:pPr marL="600075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APOIO AOS CONSELHOS DE DIREITOS: DA DIVERSIDADE SEXUAL; DA PESSOA COM DEFICIÊNCIA; DA CRIANÇA E DO ADOLESCENTE; DO IDOSO E DA MULHER;</a:t>
            </a:r>
          </a:p>
          <a:p>
            <a:pPr marL="600075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CAMPANHAS DE ENFRENTAMENTO AO ABUSO E EXPLORAÇÃO SEXUAL Á CRIANÇAS E ADOLESCENTES, GRAVIDEZ NA ADOLESCÊNCIA, TRABALHO URBANO  E DOMÉSTICO COM CRIANÇAS E ADOLESCENTES; PELO FIM DA VIOLÊNCIA CONTRA A MULHER;</a:t>
            </a:r>
          </a:p>
          <a:p>
            <a:pPr marL="600075" indent="-5143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+mn-lt"/>
              </a:rPr>
              <a:t>ADQUIRIR </a:t>
            </a:r>
            <a:r>
              <a:rPr lang="pt-BR" sz="2200" b="1" dirty="0" smtClean="0">
                <a:latin typeface="+mn-lt"/>
              </a:rPr>
              <a:t>MATERIAIS E EQUIPAMENTOS PERMANENTES </a:t>
            </a:r>
            <a:r>
              <a:rPr lang="pt-BR" sz="2200" b="1" dirty="0">
                <a:latin typeface="+mn-lt"/>
              </a:rPr>
              <a:t>PARA ATENDIMENTO AS AÇÕES DE PROTEÇÃO SOCIAL BÁSICA E ESPECIAL E </a:t>
            </a:r>
            <a:r>
              <a:rPr lang="pt-BR" sz="2200" b="1" dirty="0" smtClean="0">
                <a:latin typeface="+mn-lt"/>
              </a:rPr>
              <a:t>GESTÃO</a:t>
            </a:r>
            <a:endParaRPr lang="pt-BR" sz="2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879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36C43A-702A-43E8-A512-1CD454EF7ACB}" type="slidenum">
              <a:rPr lang="pt-BR" sz="1400">
                <a:solidFill>
                  <a:srgbClr val="898989"/>
                </a:solidFill>
              </a:rPr>
              <a:pPr eaLnBrk="1" hangingPunct="1"/>
              <a:t>52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-8719" y="-24028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ASSISTÊNCIA SOCIAL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2895701"/>
              </p:ext>
            </p:extLst>
          </p:nvPr>
        </p:nvGraphicFramePr>
        <p:xfrm>
          <a:off x="314809" y="511503"/>
          <a:ext cx="8496944" cy="100811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48472"/>
                <a:gridCol w="4248472"/>
              </a:tblGrid>
              <a:tr h="498247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100" dirty="0" smtClean="0"/>
                        <a:t>SECRETARIA DE ASSISTÊNCIA</a:t>
                      </a:r>
                      <a:endParaRPr lang="pt-B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100" b="1" dirty="0" smtClean="0">
                          <a:solidFill>
                            <a:schemeClr val="tx1"/>
                          </a:solidFill>
                        </a:rPr>
                        <a:t>0910</a:t>
                      </a:r>
                    </a:p>
                  </a:txBody>
                  <a:tcPr anchor="ctr"/>
                </a:tc>
              </a:tr>
              <a:tr h="509865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100" b="1" dirty="0" smtClean="0">
                          <a:latin typeface="+mn-lt"/>
                        </a:rPr>
                        <a:t>RECURSOS MUNICIPAIS</a:t>
                      </a:r>
                      <a:endParaRPr lang="pt-BR" sz="2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100" b="1" dirty="0" smtClean="0"/>
                        <a:t>14.700.000,00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61798444"/>
              </p:ext>
            </p:extLst>
          </p:nvPr>
        </p:nvGraphicFramePr>
        <p:xfrm>
          <a:off x="314809" y="1556792"/>
          <a:ext cx="8496944" cy="204661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48472"/>
                <a:gridCol w="4248472"/>
              </a:tblGrid>
              <a:tr h="451999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dirty="0" smtClean="0"/>
                        <a:t>FMAS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000" b="1" dirty="0" smtClean="0">
                          <a:solidFill>
                            <a:schemeClr val="tx1"/>
                          </a:solidFill>
                        </a:rPr>
                        <a:t>0911</a:t>
                      </a:r>
                    </a:p>
                  </a:txBody>
                  <a:tcPr anchor="ctr"/>
                </a:tc>
              </a:tr>
              <a:tr h="484105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>
                          <a:latin typeface="+mn-lt"/>
                        </a:rPr>
                        <a:t>RECURSOS MUNICIPAIS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/>
                        <a:t>4.000.000,00</a:t>
                      </a:r>
                    </a:p>
                  </a:txBody>
                  <a:tcPr anchor="ctr"/>
                </a:tc>
              </a:tr>
              <a:tr h="522592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>
                          <a:latin typeface="+mn-lt"/>
                        </a:rPr>
                        <a:t>RECURSOS UNIÃO 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>
                          <a:latin typeface="+mn-lt"/>
                        </a:rPr>
                        <a:t>830.000,00 + 300.000,00 CONVÊNIO</a:t>
                      </a:r>
                      <a:endParaRPr lang="pt-BR" altLang="pt-BR" sz="2000" b="1" dirty="0" smtClean="0"/>
                    </a:p>
                  </a:txBody>
                  <a:tcPr anchor="ctr"/>
                </a:tc>
              </a:tr>
              <a:tr h="587916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>
                          <a:latin typeface="+mn-lt"/>
                        </a:rPr>
                        <a:t>RECURSOS ESTADO 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>
                          <a:latin typeface="+mn-lt"/>
                        </a:rPr>
                        <a:t>490.000,00</a:t>
                      </a:r>
                      <a:endParaRPr lang="pt-BR" altLang="pt-BR" sz="2000" b="1" dirty="0" smtClean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39516"/>
              </p:ext>
            </p:extLst>
          </p:nvPr>
        </p:nvGraphicFramePr>
        <p:xfrm>
          <a:off x="310449" y="3645024"/>
          <a:ext cx="8505664" cy="313938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52832"/>
                <a:gridCol w="4252832"/>
              </a:tblGrid>
              <a:tr h="433866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/>
                        <a:t>FIS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000" b="1" dirty="0" smtClean="0">
                          <a:solidFill>
                            <a:schemeClr val="tx1"/>
                          </a:solidFill>
                        </a:rPr>
                        <a:t>0913</a:t>
                      </a:r>
                    </a:p>
                  </a:txBody>
                  <a:tcPr anchor="ctr"/>
                </a:tc>
              </a:tr>
              <a:tr h="631907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>
                          <a:latin typeface="+mn-lt"/>
                        </a:rPr>
                        <a:t>RECURSOS FIS SOCIAL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/>
                        <a:t>2.550.000,00</a:t>
                      </a:r>
                    </a:p>
                  </a:txBody>
                  <a:tcPr anchor="ctr"/>
                </a:tc>
              </a:tr>
              <a:tr h="518403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+mn-lt"/>
                        </a:rPr>
                        <a:t>RECURSOS FIS SAÚDE 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+mn-lt"/>
                        </a:rPr>
                        <a:t>3.465.000,00</a:t>
                      </a:r>
                      <a:endParaRPr lang="pt-BR" altLang="pt-BR" sz="2000" b="1" dirty="0" smtClean="0"/>
                    </a:p>
                  </a:txBody>
                  <a:tcPr anchor="ctr"/>
                </a:tc>
              </a:tr>
              <a:tr h="518403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FUNCAD - FONTE ZERO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/>
                        <a:t>10.000,00 </a:t>
                      </a:r>
                    </a:p>
                  </a:txBody>
                  <a:tcPr anchor="ctr"/>
                </a:tc>
              </a:tr>
              <a:tr h="518403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FUNCAD – FONTE PRÓPRIA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/>
                        <a:t>120.000,00</a:t>
                      </a:r>
                    </a:p>
                  </a:txBody>
                  <a:tcPr anchor="ctr"/>
                </a:tc>
              </a:tr>
              <a:tr h="518403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tx1"/>
                          </a:solidFill>
                        </a:rPr>
                        <a:t>DEMAIS FUNDOS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000" b="1" dirty="0" smtClean="0"/>
                        <a:t>60.000,00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02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506" y="6833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04C32A-C568-46DA-97BD-64818898B29C}" type="slidenum">
              <a:rPr lang="pt-BR" sz="1400">
                <a:solidFill>
                  <a:schemeClr val="tx2"/>
                </a:solidFill>
              </a:rPr>
              <a:pPr eaLnBrk="1" hangingPunct="1"/>
              <a:t>53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63493" name="CaixaDeTexto 2"/>
          <p:cNvSpPr txBox="1">
            <a:spLocks noChangeArrowheads="1"/>
          </p:cNvSpPr>
          <p:nvPr/>
        </p:nvSpPr>
        <p:spPr bwMode="auto">
          <a:xfrm>
            <a:off x="37910" y="5373216"/>
            <a:ext cx="7505657" cy="1015663"/>
          </a:xfrm>
          <a:prstGeom prst="rect">
            <a:avLst/>
          </a:prstGeom>
          <a:solidFill>
            <a:srgbClr val="CC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sz="3000" b="1" dirty="0" smtClean="0">
                <a:solidFill>
                  <a:schemeClr val="accent4"/>
                </a:solidFill>
                <a:latin typeface="+mn-lt"/>
                <a:cs typeface="Angsana New" pitchFamily="18" charset="-34"/>
              </a:rPr>
              <a:t>MEIO AMBIENTE, AGRONEGÓCIO, CIÊNCIA E TECNOLOGIA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 e Controle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148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7B83B40-DC24-4273-838F-F6C6CEE819E8}" type="slidenum">
              <a:rPr lang="pt-BR" sz="1400">
                <a:solidFill>
                  <a:schemeClr val="tx2"/>
                </a:solidFill>
              </a:rPr>
              <a:pPr eaLnBrk="1" hangingPunct="1"/>
              <a:t>54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MEIO </a:t>
            </a:r>
            <a:r>
              <a:rPr lang="pt-BR" smtClean="0"/>
              <a:t>AMBIENTE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0" y="508665"/>
            <a:ext cx="91440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MANUTENÇÃO </a:t>
            </a:r>
            <a:r>
              <a:rPr lang="pt-BR" altLang="pt-BR" sz="2200" b="1" dirty="0" smtClean="0">
                <a:latin typeface="+mn-lt"/>
              </a:rPr>
              <a:t>DA </a:t>
            </a:r>
            <a:r>
              <a:rPr lang="pt-BR" altLang="pt-BR" sz="2200" b="1" dirty="0" smtClean="0">
                <a:latin typeface="+mn-lt"/>
              </a:rPr>
              <a:t>SECRETARIA</a:t>
            </a:r>
            <a:endParaRPr lang="pt-BR" sz="2200" b="1" dirty="0" smtClean="0">
              <a:latin typeface="+mn-lt"/>
            </a:endParaRPr>
          </a:p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CONSTRUÇÃO, REVITALIZAÇÃO E MANUTENÇÃO DE ÁREAS VERDES, </a:t>
            </a:r>
            <a:r>
              <a:rPr lang="pt-BR" sz="2200" b="1" dirty="0" smtClean="0">
                <a:latin typeface="+mn-lt"/>
              </a:rPr>
              <a:t>PARQUES, </a:t>
            </a:r>
            <a:r>
              <a:rPr lang="pt-BR" sz="2200" b="1" dirty="0" smtClean="0">
                <a:latin typeface="+mn-lt"/>
              </a:rPr>
              <a:t>JARDINS, CANTEIROS, PRAÇAS E ROTATÓRIAS</a:t>
            </a:r>
          </a:p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PLANTIO DE ÁRVORES E SUBSTITUIÇÃO DE ESPÉCIES INADEQUADAS NAS ÁREAS VERDES PÚBLICAS;</a:t>
            </a:r>
          </a:p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ESTRUTURAÇÃO DO VIVEIRO </a:t>
            </a:r>
            <a:r>
              <a:rPr lang="pt-BR" altLang="pt-BR" sz="2200" b="1" dirty="0" smtClean="0">
                <a:latin typeface="+mn-lt"/>
              </a:rPr>
              <a:t>E MANUTENÇÃO DAS LAGOAS</a:t>
            </a:r>
          </a:p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pt-BR" sz="2200" b="1" dirty="0" smtClean="0">
                <a:latin typeface="+mn-lt"/>
              </a:rPr>
              <a:t>GESTÃO DAS ATIVIDADES </a:t>
            </a:r>
            <a:r>
              <a:rPr lang="pt-BR" sz="2200" b="1" smtClean="0">
                <a:latin typeface="+mn-lt"/>
              </a:rPr>
              <a:t>DE </a:t>
            </a:r>
            <a:r>
              <a:rPr lang="pt-BR" sz="2200" b="1" smtClean="0">
                <a:latin typeface="+mn-lt"/>
              </a:rPr>
              <a:t>LICENCIAMENTO, FISCALIZAÇÃO E </a:t>
            </a:r>
            <a:r>
              <a:rPr lang="pt-BR" sz="2200" b="1" dirty="0" smtClean="0">
                <a:latin typeface="+mn-lt"/>
              </a:rPr>
              <a:t>CONTROLE DE IMPACTO AMBIENTAL (FUNDO MUNICIPAL DE MEIO AMBIENTE)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PRODUÇÃO DE MUDAS FRUTÍFERAS, ORNAMENTAIS, NATIVAS.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REGULARIZAÇÃO, FUNCIONAMENTO E MONITORAMENTO DAS UNIDADES DE CONSERVAÇÃO.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MANUTENÇÃO DO PROJETO DESCARTE CORRETO DO LIXO ELETRÔNICO</a:t>
            </a:r>
          </a:p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+mn-lt"/>
              </a:rPr>
              <a:t>ADEQUAÇÃO DOS PLANOS DE MANEJO DAS UNIDADES DE CONSERVAÇÃO:</a:t>
            </a:r>
          </a:p>
          <a:p>
            <a:pPr marL="936625" lvl="1" indent="-457200" algn="just"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+mn-lt"/>
              </a:rPr>
              <a:t>RESERVA BIOLÓGICA DAS CAPIVARAS</a:t>
            </a:r>
          </a:p>
          <a:p>
            <a:pPr marL="936625" lvl="1" indent="-457200" algn="just"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+mn-lt"/>
              </a:rPr>
              <a:t>ÁREA DE PRESERVAÇÃO AMBIENTAL JUPIÁ</a:t>
            </a:r>
          </a:p>
          <a:p>
            <a:pPr marL="936625" lvl="1" indent="-457200" algn="just"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+mn-lt"/>
              </a:rPr>
              <a:t>PARQUE NATURAL MUNICIPAL DO POMBO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endParaRPr lang="pt-BR" sz="2200" b="1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F5C0FC-C974-4AAF-85C8-8776F1A56837}" type="slidenum">
              <a:rPr lang="pt-BR" sz="1400">
                <a:solidFill>
                  <a:srgbClr val="898989"/>
                </a:solidFill>
              </a:rPr>
              <a:pPr eaLnBrk="1" hangingPunct="1"/>
              <a:t>55</a:t>
            </a:fld>
            <a:endParaRPr lang="pt-BR" sz="1400">
              <a:solidFill>
                <a:srgbClr val="898989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MEIO </a:t>
            </a:r>
            <a:r>
              <a:rPr lang="pt-BR" dirty="0" smtClean="0"/>
              <a:t>AMBIENTE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7149281"/>
              </p:ext>
            </p:extLst>
          </p:nvPr>
        </p:nvGraphicFramePr>
        <p:xfrm>
          <a:off x="251520" y="3861048"/>
          <a:ext cx="8496944" cy="216256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48472"/>
                <a:gridCol w="4248472"/>
              </a:tblGrid>
              <a:tr h="404508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400" dirty="0" smtClean="0"/>
                        <a:t>UNIDADE ORÇAMENTÁRIA 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400" b="1" dirty="0" smtClean="0">
                          <a:solidFill>
                            <a:schemeClr val="tx1"/>
                          </a:solidFill>
                        </a:rPr>
                        <a:t>1601</a:t>
                      </a:r>
                    </a:p>
                  </a:txBody>
                  <a:tcPr anchor="ctr"/>
                </a:tc>
              </a:tr>
              <a:tr h="426053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SECRETARIA 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4.000.000,00</a:t>
                      </a:r>
                    </a:p>
                  </a:txBody>
                  <a:tcPr anchor="ctr"/>
                </a:tc>
              </a:tr>
              <a:tr h="405741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CONVÊNIOS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100.000,00</a:t>
                      </a:r>
                    </a:p>
                  </a:txBody>
                  <a:tcPr anchor="ctr"/>
                </a:tc>
              </a:tr>
              <a:tr h="851929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200" b="1" dirty="0" smtClean="0"/>
                        <a:t>FUNDO MEIO AMBIENTE </a:t>
                      </a:r>
                      <a:endParaRPr lang="pt-BR" sz="2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190.000,00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467544" y="612845"/>
            <a:ext cx="842493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+mn-lt"/>
              </a:rPr>
              <a:t>MANUTENÇÃO DOS PROJETOS PATRULHA MECANIZADA, INSEMINAÇÃO ARTIFICIAL E PROJETO “PAIS” – PRODUÇÃO AGROECOLÓGICA, INTEGRADA E SUSTENTÁVEL</a:t>
            </a:r>
          </a:p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>
                <a:latin typeface="+mn-lt"/>
              </a:rPr>
              <a:t>APOIO AOS PRODUTORES DO CINTURÃO VERDE DE ACORDO COM TAC FIRMADO ENTRE PREFEITURA E MINISTÉRIO </a:t>
            </a:r>
            <a:r>
              <a:rPr lang="pt-BR" altLang="pt-BR" sz="2200" b="1" dirty="0" smtClean="0">
                <a:latin typeface="+mn-lt"/>
              </a:rPr>
              <a:t>PÚBLICO.</a:t>
            </a:r>
          </a:p>
          <a:p>
            <a:pPr marL="514350" indent="-514350" algn="just">
              <a:buFont typeface="Arial" panose="020B0604020202020204" pitchFamily="34" charset="0"/>
              <a:buChar char="•"/>
              <a:defRPr/>
            </a:pPr>
            <a:r>
              <a:rPr lang="pt-BR" altLang="pt-BR" sz="2200" b="1" dirty="0" smtClean="0">
                <a:latin typeface="+mn-lt"/>
              </a:rPr>
              <a:t>EQUIPAMENTOS PARA PRODUÇÃO E ARMAZENAMENTO DE PRODUTOS DA AGRICULTURA FAMILIAR.</a:t>
            </a:r>
            <a:endParaRPr lang="pt-BR" altLang="pt-BR" sz="2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5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9" r="14754"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0898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F0AEC2-189F-40D0-9EFB-87FDC4762C5E}" type="slidenum">
              <a:rPr lang="pt-BR" sz="1400">
                <a:solidFill>
                  <a:schemeClr val="tx2"/>
                </a:solidFill>
              </a:rPr>
              <a:pPr eaLnBrk="1" hangingPunct="1"/>
              <a:t>56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77829" name="CaixaDeTexto 3"/>
          <p:cNvSpPr txBox="1">
            <a:spLocks noChangeArrowheads="1"/>
          </p:cNvSpPr>
          <p:nvPr/>
        </p:nvSpPr>
        <p:spPr bwMode="auto">
          <a:xfrm>
            <a:off x="3635896" y="14288"/>
            <a:ext cx="5508104" cy="553998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pt-BR" sz="3000" b="1" dirty="0" smtClean="0">
                <a:solidFill>
                  <a:schemeClr val="accent4"/>
                </a:solidFill>
                <a:latin typeface="+mn-lt"/>
              </a:rPr>
              <a:t>DESENVOLVIMENTO ECONÔMICO</a:t>
            </a: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 e Controle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0571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85725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t-BR" sz="2300" b="1" dirty="0" smtClean="0">
                <a:solidFill>
                  <a:schemeClr val="bg2">
                    <a:lumMod val="50000"/>
                  </a:schemeClr>
                </a:solidFill>
              </a:rPr>
              <a:t>Ações:</a:t>
            </a:r>
          </a:p>
          <a:p>
            <a:pPr marL="85725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sz="23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192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7AB011-926A-4C61-BAE2-EA681321BE5D}" type="slidenum">
              <a:rPr lang="pt-BR" sz="1400">
                <a:solidFill>
                  <a:schemeClr val="tx2"/>
                </a:solidFill>
              </a:rPr>
              <a:pPr eaLnBrk="1" hangingPunct="1"/>
              <a:t>57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DESENVOLVIMENTO </a:t>
            </a:r>
            <a:r>
              <a:rPr lang="pt-BR" dirty="0" smtClean="0"/>
              <a:t>ECONOMICO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0" y="535531"/>
            <a:ext cx="914400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MANUTENÇÃO DA SECRETARIA DE DESENVOLVIMENTO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PARTICIPAÇÃO EM EVENTOS E CONGRESSOS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PROMOÇÃO E PARTICIPAÇÃO DE REUNIÕES EMPRESARIAIS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AQUISIÇÃO DE MATERIAIS DE DIVULGAÇÃO DAS OPORTUNIDADES DE INVESTIMENTOS LOCAL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DESENVOLVIMENTO E FORTALECIMENTO DE ATIVIDADES DE TURISMO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PROJETO SINALIZAÇÃO TURÍSTICA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CALENDÁRIO DE EVENTOS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MONITORAMENTO</a:t>
            </a:r>
            <a:r>
              <a:rPr lang="pt-BR" sz="2200" b="1" dirty="0">
                <a:latin typeface="+mn-lt"/>
              </a:rPr>
              <a:t>, FISCALIZAÇÃO E APLICAÇÃO DO CÓDIGO DE POSTURAS PERTINENTES ÀS ATIVIDADES COMERCIAIS, INDUSTRIAIS E DE </a:t>
            </a:r>
            <a:r>
              <a:rPr lang="pt-BR" sz="2200" b="1" dirty="0" smtClean="0">
                <a:latin typeface="+mn-lt"/>
              </a:rPr>
              <a:t>SERVIÇOS.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MANUTENÇÃO </a:t>
            </a:r>
            <a:r>
              <a:rPr lang="pt-BR" sz="2200" b="1" dirty="0">
                <a:latin typeface="+mn-lt"/>
              </a:rPr>
              <a:t>DO SHOPPING  POPULAR E CENTRO DE COMERCIALIZAÇÃO DE PRODUTOS ARTESANAIS.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>
                <a:latin typeface="+mn-lt"/>
              </a:rPr>
              <a:t>FORTALECIMENTO E DESENVOLVIMENTO DE INDÚSTRIA, COMÉRCIO E SERVIÇOS</a:t>
            </a:r>
          </a:p>
          <a:p>
            <a:pPr marL="514350" indent="-514350" algn="just">
              <a:buFont typeface="+mj-lt"/>
              <a:buAutoNum type="romanUcPeriod"/>
            </a:pPr>
            <a:endParaRPr lang="pt-BR" altLang="pt-BR" sz="2200" b="1" dirty="0" smtClean="0">
              <a:latin typeface="+mn-lt"/>
            </a:endParaRPr>
          </a:p>
          <a:p>
            <a:pPr marL="514350" indent="-514350" algn="just">
              <a:buFont typeface="+mj-lt"/>
              <a:buAutoNum type="romanUcPeriod"/>
            </a:pPr>
            <a:endParaRPr lang="pt-BR" altLang="pt-BR" sz="2200" b="1" dirty="0">
              <a:latin typeface="+mn-lt"/>
            </a:endParaRPr>
          </a:p>
          <a:p>
            <a:pPr marL="514350" indent="-514350" algn="just">
              <a:buFont typeface="+mj-lt"/>
              <a:buAutoNum type="romanUcPeriod"/>
            </a:pPr>
            <a:endParaRPr lang="pt-BR" altLang="pt-BR" sz="2200" b="1" dirty="0" smtClean="0">
              <a:latin typeface="+mn-lt"/>
            </a:endParaRPr>
          </a:p>
          <a:p>
            <a:pPr marL="514350" indent="-514350" algn="just">
              <a:buFont typeface="+mj-lt"/>
              <a:buAutoNum type="romanUcPeriod"/>
            </a:pPr>
            <a:endParaRPr lang="pt-BR" altLang="pt-BR" sz="2200" b="1" dirty="0">
              <a:latin typeface="+mn-lt"/>
            </a:endParaRPr>
          </a:p>
          <a:p>
            <a:pPr marL="514350" indent="-514350" algn="just">
              <a:buFont typeface="+mj-lt"/>
              <a:buAutoNum type="romanUcPeriod"/>
            </a:pPr>
            <a:endParaRPr lang="pt-BR" altLang="pt-BR" sz="2200" b="1" dirty="0">
              <a:latin typeface="+mn-lt"/>
            </a:endParaRPr>
          </a:p>
          <a:p>
            <a:pPr marL="514350" indent="-514350" algn="just" eaLnBrk="1" hangingPunct="1">
              <a:buFont typeface="+mj-lt"/>
              <a:buAutoNum type="romanUcPeriod"/>
            </a:pPr>
            <a:endParaRPr lang="pt-BR" alt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85725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t-BR" sz="2300" b="1" dirty="0" smtClean="0">
                <a:solidFill>
                  <a:schemeClr val="bg2">
                    <a:lumMod val="50000"/>
                  </a:schemeClr>
                </a:solidFill>
              </a:rPr>
              <a:t>Ações:</a:t>
            </a:r>
          </a:p>
          <a:p>
            <a:pPr marL="85725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sz="23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192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7AB011-926A-4C61-BAE2-EA681321BE5D}" type="slidenum">
              <a:rPr lang="pt-BR" sz="1400">
                <a:solidFill>
                  <a:schemeClr val="tx2"/>
                </a:solidFill>
              </a:rPr>
              <a:pPr eaLnBrk="1" hangingPunct="1"/>
              <a:t>58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DESENVOLVIMENTO </a:t>
            </a:r>
            <a:r>
              <a:rPr lang="pt-BR" dirty="0" smtClean="0"/>
              <a:t>ECONOMICO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0" y="535531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PARTICIPAÇÃO NA EXPOSIÇÃO AGROPECUÁRIA, FEIRA AGROFLORESTAL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PROJETO P.Q.F. PROGRAMA DE QUALIFICAÇÃO FORNECEDORES IEL/SENAI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APOIO E FORTALECIMENTO DAS FEIRAS LIVRES ATRAVÉS DE DIVULGAÇÃO E PROMOÇÃO DE EVENTOS, PROMOÇÃO DA FEIRA DIURNA E NOTURNA. 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sz="2200" b="1" dirty="0" smtClean="0">
                <a:latin typeface="+mn-lt"/>
              </a:rPr>
              <a:t>GESTÃO DOS RECURSOS, AÇÕES E METAS DESTINADOS AO FUNDO MUNICIPAL DE TURISMO, NO DESENVOLVIMENTO DE PROGRAMA E PROJETOS DE INTERESSE TURÍSTICO VISANDO INCREMENTAR O FLUXO DE TURISTAS.</a:t>
            </a:r>
          </a:p>
          <a:p>
            <a:pPr marL="514350" indent="-514350" algn="just" eaLnBrk="1" hangingPunct="1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APOIO A AÇÕES DO COMÉRCIO E SERVIÇOS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MANUTENÇÃO DAS ÁREAS DO BALNEÁRIO PÚBLICO E ARENA MIX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latin typeface="+mn-lt"/>
              </a:rPr>
              <a:t>PREVISÃO RECURSOS FEDERAIS PARA O CENTRO DE CONVENÇÕES ETAPA I E ETAPA II.</a:t>
            </a:r>
          </a:p>
          <a:p>
            <a:pPr marL="514350" indent="-514350" algn="just">
              <a:buFont typeface="+mj-lt"/>
              <a:buAutoNum type="romanUcPeriod" startAt="12"/>
            </a:pPr>
            <a:endParaRPr lang="pt-BR" altLang="pt-BR" sz="22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1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85725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t-BR" sz="2300" b="1" dirty="0" smtClean="0">
                <a:solidFill>
                  <a:schemeClr val="bg2">
                    <a:lumMod val="50000"/>
                  </a:schemeClr>
                </a:solidFill>
              </a:rPr>
              <a:t>Ações:</a:t>
            </a:r>
          </a:p>
          <a:p>
            <a:pPr marL="85725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sz="23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192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7AB011-926A-4C61-BAE2-EA681321BE5D}" type="slidenum">
              <a:rPr lang="pt-BR" sz="1400">
                <a:solidFill>
                  <a:schemeClr val="tx2"/>
                </a:solidFill>
              </a:rPr>
              <a:pPr eaLnBrk="1" hangingPunct="1"/>
              <a:t>59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/>
              <a:t>DESENVOLVIMENTO </a:t>
            </a:r>
            <a:r>
              <a:rPr lang="pt-BR" dirty="0" smtClean="0"/>
              <a:t>ECONOMICO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6972185"/>
              </p:ext>
            </p:extLst>
          </p:nvPr>
        </p:nvGraphicFramePr>
        <p:xfrm>
          <a:off x="323528" y="1124744"/>
          <a:ext cx="8496944" cy="247783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248472"/>
                <a:gridCol w="4248472"/>
              </a:tblGrid>
              <a:tr h="538573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400" dirty="0" smtClean="0"/>
                        <a:t>UNIDADE ORÇAMENTÁRIA 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2400" b="1" dirty="0" smtClean="0">
                          <a:solidFill>
                            <a:schemeClr val="tx1"/>
                          </a:solidFill>
                        </a:rPr>
                        <a:t>1901</a:t>
                      </a:r>
                    </a:p>
                  </a:txBody>
                  <a:tcPr anchor="ctr"/>
                </a:tc>
              </a:tr>
              <a:tr h="646420"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PREVISÃO RECURSOS MUNICIPAIS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>
                          <a:latin typeface="+mn-lt"/>
                        </a:rPr>
                        <a:t>2.500.000,00</a:t>
                      </a:r>
                      <a:endParaRPr lang="pt-BR" altLang="pt-BR" sz="2200" b="0" dirty="0" smtClean="0"/>
                    </a:p>
                  </a:txBody>
                  <a:tcPr anchor="ctr"/>
                </a:tc>
              </a:tr>
              <a:tr h="646420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PREVISÃO</a:t>
                      </a:r>
                      <a:r>
                        <a:rPr lang="pt-BR" sz="2200" b="1" baseline="0" dirty="0" smtClean="0">
                          <a:solidFill>
                            <a:schemeClr val="tx1"/>
                          </a:solidFill>
                        </a:rPr>
                        <a:t> DE CONVÊNIO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1.000.000,00</a:t>
                      </a:r>
                    </a:p>
                  </a:txBody>
                  <a:tcPr anchor="ctr"/>
                </a:tc>
              </a:tr>
              <a:tr h="646420"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chemeClr val="tx1"/>
                          </a:solidFill>
                        </a:rPr>
                        <a:t>FUNDETUR</a:t>
                      </a:r>
                      <a:endParaRPr lang="pt-BR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pt-BR" sz="2200" b="1" dirty="0" smtClean="0"/>
                        <a:t>10.000,00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4829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5072063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000" b="1" dirty="0"/>
          </a:p>
        </p:txBody>
      </p:sp>
      <p:sp>
        <p:nvSpPr>
          <p:cNvPr id="1638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0C55BD-3291-41E3-9665-7185E436AA7C}" type="slidenum">
              <a:rPr lang="pt-BR" sz="1400">
                <a:solidFill>
                  <a:schemeClr val="tx2"/>
                </a:solidFill>
                <a:latin typeface="+mn-lt"/>
              </a:rPr>
              <a:pPr eaLnBrk="1" hangingPunct="1"/>
              <a:t>6</a:t>
            </a:fld>
            <a:endParaRPr lang="pt-BR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00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PRINCIPAIS RECEITAS - MUNICÍPIO 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38482855"/>
              </p:ext>
            </p:extLst>
          </p:nvPr>
        </p:nvGraphicFramePr>
        <p:xfrm>
          <a:off x="179512" y="692696"/>
          <a:ext cx="8352928" cy="60306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24536"/>
                <a:gridCol w="3528392"/>
              </a:tblGrid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dirty="0" smtClean="0">
                          <a:solidFill>
                            <a:schemeClr val="tx1"/>
                          </a:solidFill>
                        </a:rPr>
                        <a:t>IPTU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0" dirty="0" smtClean="0">
                          <a:solidFill>
                            <a:schemeClr val="tx1"/>
                          </a:solidFill>
                        </a:rPr>
                        <a:t>27.000.000,00</a:t>
                      </a: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dirty="0" smtClean="0"/>
                        <a:t>ISSQN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0" dirty="0" smtClean="0">
                          <a:solidFill>
                            <a:schemeClr val="tx1"/>
                          </a:solidFill>
                        </a:rPr>
                        <a:t>51.300.000,00</a:t>
                      </a:r>
                      <a:endParaRPr lang="pt-BR" sz="2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dirty="0" smtClean="0"/>
                        <a:t>TAXAS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0" dirty="0" smtClean="0">
                          <a:solidFill>
                            <a:schemeClr val="tx1"/>
                          </a:solidFill>
                        </a:rPr>
                        <a:t>3.000.000,00</a:t>
                      </a:r>
                      <a:endParaRPr lang="pt-BR" sz="2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dirty="0" smtClean="0"/>
                        <a:t>IRRF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0" dirty="0" smtClean="0">
                          <a:solidFill>
                            <a:schemeClr val="tx1"/>
                          </a:solidFill>
                        </a:rPr>
                        <a:t>11.800.000,00</a:t>
                      </a:r>
                      <a:endParaRPr lang="pt-BR" sz="2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dirty="0" smtClean="0"/>
                        <a:t>ITBI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0" dirty="0" smtClean="0">
                          <a:solidFill>
                            <a:schemeClr val="tx1"/>
                          </a:solidFill>
                        </a:rPr>
                        <a:t>6.300.000,00</a:t>
                      </a:r>
                      <a:endParaRPr lang="pt-BR" sz="2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r>
                        <a:rPr lang="pt-BR" sz="2600" b="0" dirty="0" smtClean="0"/>
                        <a:t>RENDIMENTOS</a:t>
                      </a:r>
                      <a:endParaRPr lang="pt-BR" sz="2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600" b="0" dirty="0" smtClean="0"/>
                        <a:t>3.700.000,00</a:t>
                      </a:r>
                      <a:endParaRPr lang="pt-BR" sz="2600" b="0" dirty="0"/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dirty="0" smtClean="0"/>
                        <a:t>RECEITA</a:t>
                      </a:r>
                      <a:r>
                        <a:rPr lang="pt-BR" sz="2600" b="0" baseline="0" dirty="0" smtClean="0"/>
                        <a:t> E MULTA DIVIDA ATIVA</a:t>
                      </a:r>
                      <a:endParaRPr lang="pt-BR" sz="2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dirty="0" smtClean="0"/>
                        <a:t>8.800.000,00</a:t>
                      </a:r>
                      <a:endParaRPr lang="pt-BR" sz="2600" b="0" dirty="0"/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dirty="0" smtClean="0"/>
                        <a:t>MULTAS E JUROS</a:t>
                      </a:r>
                      <a:endParaRPr lang="pt-BR" sz="2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dirty="0" smtClean="0"/>
                        <a:t>1.110.000,00</a:t>
                      </a:r>
                      <a:endParaRPr lang="pt-BR" sz="2600" b="0" dirty="0"/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dirty="0" smtClean="0"/>
                        <a:t>COSIP</a:t>
                      </a:r>
                      <a:endParaRPr lang="pt-BR" sz="2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dirty="0" smtClean="0"/>
                        <a:t>4.800.000,00</a:t>
                      </a:r>
                      <a:endParaRPr lang="pt-BR" sz="2600" b="0" dirty="0"/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dirty="0" smtClean="0"/>
                        <a:t>PREVIDÊNCIA PRÓPRIA</a:t>
                      </a:r>
                      <a:endParaRPr lang="pt-BR" sz="2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600" b="0" dirty="0" smtClean="0"/>
                        <a:t>27.000.000,00</a:t>
                      </a:r>
                      <a:endParaRPr lang="pt-BR" sz="26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658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85725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t-BR" sz="2300" b="1" dirty="0" smtClean="0">
                <a:solidFill>
                  <a:schemeClr val="bg2">
                    <a:lumMod val="50000"/>
                  </a:schemeClr>
                </a:solidFill>
              </a:rPr>
              <a:t>Ações:</a:t>
            </a:r>
          </a:p>
          <a:p>
            <a:pPr marL="85725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sz="23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192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7AB011-926A-4C61-BAE2-EA681321BE5D}" type="slidenum">
              <a:rPr lang="pt-BR" sz="1400">
                <a:solidFill>
                  <a:schemeClr val="tx2"/>
                </a:solidFill>
              </a:rPr>
              <a:pPr eaLnBrk="1" hangingPunct="1"/>
              <a:t>60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 smtClean="0"/>
              <a:t>RESUMO FONTE DO TESOURO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xmlns="" val="3957568243"/>
              </p:ext>
            </p:extLst>
          </p:nvPr>
        </p:nvGraphicFramePr>
        <p:xfrm>
          <a:off x="0" y="535531"/>
          <a:ext cx="9036496" cy="6322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7292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marL="85725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pt-BR" sz="2300" b="1" dirty="0" smtClean="0">
                <a:solidFill>
                  <a:schemeClr val="bg2">
                    <a:lumMod val="50000"/>
                  </a:schemeClr>
                </a:solidFill>
              </a:rPr>
              <a:t>Ações:</a:t>
            </a:r>
          </a:p>
          <a:p>
            <a:pPr marL="85725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sz="23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192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7AB011-926A-4C61-BAE2-EA681321BE5D}" type="slidenum">
              <a:rPr lang="pt-BR" sz="1400">
                <a:solidFill>
                  <a:schemeClr val="tx2"/>
                </a:solidFill>
              </a:rPr>
              <a:pPr eaLnBrk="1" hangingPunct="1"/>
              <a:t>61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0" y="0"/>
            <a:ext cx="9144000" cy="5355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defTabSz="685800" eaLnBrk="1" latinLnBrk="0" hangingPunct="1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 dirty="0" smtClean="0"/>
              <a:t>RESUMO OUTRAS FONTES</a:t>
            </a:r>
            <a:endParaRPr lang="pt-BR" dirty="0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xmlns="" val="3044285249"/>
              </p:ext>
            </p:extLst>
          </p:nvPr>
        </p:nvGraphicFramePr>
        <p:xfrm>
          <a:off x="0" y="692696"/>
          <a:ext cx="9144000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1917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584775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000" b="1" dirty="0"/>
          </a:p>
        </p:txBody>
      </p:sp>
      <p:sp>
        <p:nvSpPr>
          <p:cNvPr id="1638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0C55BD-3291-41E3-9665-7185E436AA7C}" type="slidenum">
              <a:rPr lang="pt-BR" sz="1400">
                <a:solidFill>
                  <a:schemeClr val="tx2"/>
                </a:solidFill>
                <a:latin typeface="+mn-lt"/>
              </a:rPr>
              <a:pPr eaLnBrk="1" hangingPunct="1"/>
              <a:t>62</a:t>
            </a:fld>
            <a:endParaRPr lang="pt-BR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00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RECEITA ORÇAMENTÁRIA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3187448"/>
              </p:ext>
            </p:extLst>
          </p:nvPr>
        </p:nvGraphicFramePr>
        <p:xfrm>
          <a:off x="395536" y="764704"/>
          <a:ext cx="8352928" cy="542760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68552"/>
                <a:gridCol w="3384376"/>
              </a:tblGrid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u="sng" dirty="0" smtClean="0">
                          <a:solidFill>
                            <a:schemeClr val="tx1"/>
                          </a:solidFill>
                        </a:rPr>
                        <a:t>SAÚDE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800" b="0" dirty="0"/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LIMITE CONSTITUCIONAL 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44.874.000,00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APLICAÇÃO SAÚDE 29,29</a:t>
                      </a:r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pt-BR" sz="2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87.610.470,00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u="sng" dirty="0" smtClean="0"/>
                        <a:t>EDUCAÇÃO</a:t>
                      </a:r>
                      <a:r>
                        <a:rPr lang="pt-BR" sz="2800" b="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LIMITE CONSTITUCIONAL 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75.290.000,00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APLICAÇÃO EDUCAÇÃO 26,40</a:t>
                      </a:r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pt-BR" sz="2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79.512.000,00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REPASSE DUODÉCIMO 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17.590.380,00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2924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C306E1-615B-4FD9-B2C3-C092FDAC4F91}" type="slidenum">
              <a:rPr lang="pt-BR" sz="1400">
                <a:solidFill>
                  <a:schemeClr val="tx2"/>
                </a:solidFill>
              </a:rPr>
              <a:pPr eaLnBrk="1" hangingPunct="1"/>
              <a:t>63</a:t>
            </a:fld>
            <a:endParaRPr lang="pt-BR" sz="1400">
              <a:solidFill>
                <a:schemeClr val="tx2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340" y="707886"/>
            <a:ext cx="9144000" cy="36317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pt-BR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pt-BR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pt-BR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Finanças </a:t>
            </a:r>
            <a:endParaRPr lang="pt-BR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gradece </a:t>
            </a: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presença de todos.</a:t>
            </a:r>
            <a:endParaRPr lang="pt-BR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pt-B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5072063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000" b="1" dirty="0"/>
          </a:p>
        </p:txBody>
      </p:sp>
      <p:sp>
        <p:nvSpPr>
          <p:cNvPr id="1638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0C55BD-3291-41E3-9665-7185E436AA7C}" type="slidenum">
              <a:rPr lang="pt-BR" sz="1400">
                <a:solidFill>
                  <a:schemeClr val="tx2"/>
                </a:solidFill>
                <a:latin typeface="+mn-lt"/>
              </a:rPr>
              <a:pPr eaLnBrk="1" hangingPunct="1"/>
              <a:t>7</a:t>
            </a:fld>
            <a:endParaRPr lang="pt-BR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00" name="Text Box 15"/>
          <p:cNvSpPr txBox="1">
            <a:spLocks noChangeArrowheads="1"/>
          </p:cNvSpPr>
          <p:nvPr/>
        </p:nvSpPr>
        <p:spPr bwMode="auto">
          <a:xfrm>
            <a:off x="-1678" y="0"/>
            <a:ext cx="9145678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PRINCIPAIS RECEITAS ESTADO                  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0074821"/>
              </p:ext>
            </p:extLst>
          </p:nvPr>
        </p:nvGraphicFramePr>
        <p:xfrm>
          <a:off x="251520" y="692696"/>
          <a:ext cx="8352928" cy="542760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21310"/>
                <a:gridCol w="3831618"/>
              </a:tblGrid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ICMS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130.750.000,00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IPVA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15.000.000,00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IPI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1.600.000,00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SUS ESTADO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12.013.700,00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FUNDERSUL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5.000.000,00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r>
                        <a:rPr lang="pt-BR" sz="2800" b="0" dirty="0" smtClean="0"/>
                        <a:t>FEAS ESTADUAL</a:t>
                      </a:r>
                      <a:endParaRPr lang="pt-BR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/>
                        <a:t>490.000,00</a:t>
                      </a:r>
                      <a:endParaRPr lang="pt-BR" sz="2800" b="0" dirty="0"/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r>
                        <a:rPr lang="pt-BR" sz="2800" b="0" dirty="0" smtClean="0"/>
                        <a:t>FIS</a:t>
                      </a:r>
                      <a:endParaRPr lang="pt-BR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/>
                        <a:t>6.015.000,00</a:t>
                      </a:r>
                      <a:endParaRPr lang="pt-BR" sz="2800" b="0" dirty="0"/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r>
                        <a:rPr lang="pt-BR" sz="2800" b="0" dirty="0" smtClean="0"/>
                        <a:t>CONVÊNIO</a:t>
                      </a:r>
                      <a:endParaRPr lang="pt-BR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/>
                        <a:t>3.150.000,00</a:t>
                      </a:r>
                      <a:endParaRPr lang="pt-BR" sz="2800" b="0" dirty="0"/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CIDE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/>
                        <a:t>300.000,00</a:t>
                      </a:r>
                      <a:endParaRPr lang="pt-BR" sz="28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79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5072063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000" b="1" dirty="0"/>
          </a:p>
        </p:txBody>
      </p:sp>
      <p:sp>
        <p:nvSpPr>
          <p:cNvPr id="1638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0C55BD-3291-41E3-9665-7185E436AA7C}" type="slidenum">
              <a:rPr lang="pt-BR" sz="1400">
                <a:solidFill>
                  <a:schemeClr val="tx2"/>
                </a:solidFill>
                <a:latin typeface="+mn-lt"/>
              </a:rPr>
              <a:pPr eaLnBrk="1" hangingPunct="1"/>
              <a:t>8</a:t>
            </a:fld>
            <a:endParaRPr lang="pt-BR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00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PRINCIPAIS RECEITAS UNIÃO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62263832"/>
              </p:ext>
            </p:extLst>
          </p:nvPr>
        </p:nvGraphicFramePr>
        <p:xfrm>
          <a:off x="395536" y="692696"/>
          <a:ext cx="8352928" cy="60306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08512"/>
                <a:gridCol w="3744416"/>
              </a:tblGrid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FPM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40.000.000,00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COMPLEMENTO FPM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/>
                        <a:t>2.000.000,00</a:t>
                      </a:r>
                      <a:endParaRPr lang="pt-BR" sz="2800" b="0" dirty="0"/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ITR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5.500.000,00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RECURSOS</a:t>
                      </a:r>
                      <a:r>
                        <a:rPr lang="pt-BR" sz="2800" b="0" baseline="0" dirty="0" smtClean="0"/>
                        <a:t> DE COMPENSAÇÃO</a:t>
                      </a:r>
                      <a:endParaRPr lang="pt-BR" sz="2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7.535.000,00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FNAS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830.000,00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0" dirty="0" smtClean="0"/>
                        <a:t>FNDE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>
                          <a:solidFill>
                            <a:schemeClr val="tx1"/>
                          </a:solidFill>
                        </a:rPr>
                        <a:t>4.600.000,00</a:t>
                      </a:r>
                      <a:endParaRPr lang="pt-BR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r>
                        <a:rPr lang="pt-BR" sz="2800" b="0" dirty="0" smtClean="0"/>
                        <a:t>SUS FEDERAL</a:t>
                      </a:r>
                      <a:endParaRPr lang="pt-BR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/>
                        <a:t>40.558.700,00</a:t>
                      </a:r>
                      <a:endParaRPr lang="pt-BR" sz="2800" b="0" dirty="0"/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r>
                        <a:rPr lang="pt-BR" sz="2800" b="0" dirty="0" smtClean="0"/>
                        <a:t>CONVÊNIOS</a:t>
                      </a:r>
                      <a:endParaRPr lang="pt-BR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/>
                        <a:t>7.400.000,00</a:t>
                      </a:r>
                      <a:endParaRPr lang="pt-BR" sz="2800" b="0" dirty="0"/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r>
                        <a:rPr lang="pt-BR" sz="2800" b="0" dirty="0" smtClean="0"/>
                        <a:t>LEI KANDIR</a:t>
                      </a:r>
                      <a:endParaRPr lang="pt-BR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/>
                        <a:t>460.000,00</a:t>
                      </a:r>
                      <a:endParaRPr lang="pt-BR" sz="2800" b="0" dirty="0"/>
                    </a:p>
                  </a:txBody>
                  <a:tcPr/>
                </a:tc>
              </a:tr>
              <a:tr h="603067">
                <a:tc>
                  <a:txBody>
                    <a:bodyPr/>
                    <a:lstStyle/>
                    <a:p>
                      <a:r>
                        <a:rPr lang="pt-BR" sz="2800" b="0" dirty="0" smtClean="0"/>
                        <a:t>FUNDEB</a:t>
                      </a:r>
                      <a:endParaRPr lang="pt-BR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800" b="0" dirty="0" smtClean="0"/>
                        <a:t>55.920.000,00</a:t>
                      </a:r>
                      <a:endParaRPr lang="pt-BR" sz="28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951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584775"/>
          </a:xfrm>
        </p:spPr>
        <p:txBody>
          <a:bodyPr rtlCol="0">
            <a:normAutofit/>
          </a:bodyPr>
          <a:lstStyle/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pt-BR" b="1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pt-BR" sz="2000" b="1" dirty="0"/>
          </a:p>
        </p:txBody>
      </p:sp>
      <p:sp>
        <p:nvSpPr>
          <p:cNvPr id="16386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0C55BD-3291-41E3-9665-7185E436AA7C}" type="slidenum">
              <a:rPr lang="pt-BR" sz="1400">
                <a:solidFill>
                  <a:schemeClr val="tx2"/>
                </a:solidFill>
                <a:latin typeface="+mn-lt"/>
              </a:rPr>
              <a:pPr eaLnBrk="1" hangingPunct="1"/>
              <a:t>9</a:t>
            </a:fld>
            <a:endParaRPr lang="pt-BR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100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3200" b="1" dirty="0" smtClean="0">
                <a:solidFill>
                  <a:schemeClr val="bg1"/>
                </a:solidFill>
              </a:rPr>
              <a:t>RESUMO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Secretaria Municipal de Finanças, Receita e Controle</a:t>
            </a:r>
            <a:endParaRPr lang="pt-BR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xmlns="" val="1932402860"/>
              </p:ext>
            </p:extLst>
          </p:nvPr>
        </p:nvGraphicFramePr>
        <p:xfrm>
          <a:off x="827584" y="764704"/>
          <a:ext cx="7488832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2731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31806</TotalTime>
  <Words>4008</Words>
  <Application>Microsoft Office PowerPoint</Application>
  <PresentationFormat>Apresentação na tela (4:3)</PresentationFormat>
  <Paragraphs>779</Paragraphs>
  <Slides>63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64" baseType="lpstr">
      <vt:lpstr>Tema do Office</vt:lpstr>
      <vt:lpstr>AUDIÊNCIA PÚBLICA</vt:lpstr>
      <vt:lpstr>Slide 2</vt:lpstr>
      <vt:lpstr>RECEITA ORÇAMENTÁRIA                                       Em R$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Company>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PREFEITURA MUNICIPAL DE JARDIM - MS</dc:title>
  <dc:creator>User</dc:creator>
  <cp:lastModifiedBy>Angela</cp:lastModifiedBy>
  <cp:revision>2187</cp:revision>
  <cp:lastPrinted>2015-11-26T17:52:25Z</cp:lastPrinted>
  <dcterms:created xsi:type="dcterms:W3CDTF">2004-05-11T13:06:19Z</dcterms:created>
  <dcterms:modified xsi:type="dcterms:W3CDTF">2016-09-29T20:56:25Z</dcterms:modified>
</cp:coreProperties>
</file>