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73" r:id="rId1"/>
  </p:sldMasterIdLst>
  <p:notesMasterIdLst>
    <p:notesMasterId r:id="rId53"/>
  </p:notesMasterIdLst>
  <p:handoutMasterIdLst>
    <p:handoutMasterId r:id="rId54"/>
  </p:handoutMasterIdLst>
  <p:sldIdLst>
    <p:sldId id="441" r:id="rId2"/>
    <p:sldId id="442" r:id="rId3"/>
    <p:sldId id="355" r:id="rId4"/>
    <p:sldId id="330" r:id="rId5"/>
    <p:sldId id="356" r:id="rId6"/>
    <p:sldId id="329" r:id="rId7"/>
    <p:sldId id="332" r:id="rId8"/>
    <p:sldId id="352" r:id="rId9"/>
    <p:sldId id="383" r:id="rId10"/>
    <p:sldId id="591" r:id="rId11"/>
    <p:sldId id="494" r:id="rId12"/>
    <p:sldId id="384" r:id="rId13"/>
    <p:sldId id="495" r:id="rId14"/>
    <p:sldId id="592" r:id="rId15"/>
    <p:sldId id="593" r:id="rId16"/>
    <p:sldId id="595" r:id="rId17"/>
    <p:sldId id="567" r:id="rId18"/>
    <p:sldId id="343" r:id="rId19"/>
    <p:sldId id="566" r:id="rId20"/>
    <p:sldId id="547" r:id="rId21"/>
    <p:sldId id="596" r:id="rId22"/>
    <p:sldId id="597" r:id="rId23"/>
    <p:sldId id="568" r:id="rId24"/>
    <p:sldId id="600" r:id="rId25"/>
    <p:sldId id="603" r:id="rId26"/>
    <p:sldId id="529" r:id="rId27"/>
    <p:sldId id="533" r:id="rId28"/>
    <p:sldId id="532" r:id="rId29"/>
    <p:sldId id="534" r:id="rId30"/>
    <p:sldId id="579" r:id="rId31"/>
    <p:sldId id="580" r:id="rId32"/>
    <p:sldId id="365" r:id="rId33"/>
    <p:sldId id="387" r:id="rId34"/>
    <p:sldId id="403" r:id="rId35"/>
    <p:sldId id="598" r:id="rId36"/>
    <p:sldId id="549" r:id="rId37"/>
    <p:sldId id="550" r:id="rId38"/>
    <p:sldId id="605" r:id="rId39"/>
    <p:sldId id="572" r:id="rId40"/>
    <p:sldId id="554" r:id="rId41"/>
    <p:sldId id="573" r:id="rId42"/>
    <p:sldId id="556" r:id="rId43"/>
    <p:sldId id="557" r:id="rId44"/>
    <p:sldId id="577" r:id="rId45"/>
    <p:sldId id="560" r:id="rId46"/>
    <p:sldId id="604" r:id="rId47"/>
    <p:sldId id="578" r:id="rId48"/>
    <p:sldId id="562" r:id="rId49"/>
    <p:sldId id="563" r:id="rId50"/>
    <p:sldId id="565" r:id="rId51"/>
    <p:sldId id="394" r:id="rId52"/>
  </p:sldIdLst>
  <p:sldSz cx="9144000" cy="6858000" type="screen4x3"/>
  <p:notesSz cx="6724650" cy="97742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36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0"/>
    <a:srgbClr val="009900"/>
    <a:srgbClr val="006666"/>
    <a:srgbClr val="00FF00"/>
    <a:srgbClr val="CCFF99"/>
    <a:srgbClr val="EAEAEA"/>
    <a:srgbClr val="FF9900"/>
    <a:srgbClr val="3399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776" autoAdjust="0"/>
  </p:normalViewPr>
  <p:slideViewPr>
    <p:cSldViewPr>
      <p:cViewPr>
        <p:scale>
          <a:sx n="75" d="100"/>
          <a:sy n="75" d="100"/>
        </p:scale>
        <p:origin x="-1014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6" d="100"/>
          <a:sy n="36" d="100"/>
        </p:scale>
        <p:origin x="-1530" y="-90"/>
      </p:cViewPr>
      <p:guideLst>
        <p:guide orient="horz" pos="3079"/>
        <p:guide orient="horz" pos="3080"/>
        <p:guide pos="2114"/>
        <p:guide pos="211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4048E8-A7E0-4FD9-8BE7-3695430217BD}" type="doc">
      <dgm:prSet loTypeId="urn:microsoft.com/office/officeart/2005/8/layout/vList2" loCatId="list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pt-BR"/>
        </a:p>
      </dgm:t>
    </dgm:pt>
    <dgm:pt modelId="{C05EBF2A-E565-4EA3-AF37-5843581C2407}">
      <dgm:prSet custT="1"/>
      <dgm:spPr/>
      <dgm:t>
        <a:bodyPr/>
        <a:lstStyle/>
        <a:p>
          <a:pPr algn="just" rtl="0"/>
          <a:r>
            <a:rPr lang="pt-BR" sz="2800" b="1" dirty="0" smtClean="0">
              <a:latin typeface="+mn-lt"/>
            </a:rPr>
            <a:t>Receita do exercício                                       336.582.660,02                              </a:t>
          </a:r>
          <a:endParaRPr lang="pt-BR" sz="2800" b="1" dirty="0">
            <a:latin typeface="+mn-lt"/>
          </a:endParaRPr>
        </a:p>
      </dgm:t>
    </dgm:pt>
    <dgm:pt modelId="{DD3E5EE6-B9E8-471A-AB0C-018257E11EF5}" type="parTrans" cxnId="{0BFB7560-E76B-40C3-8B09-35520F3EB291}">
      <dgm:prSet/>
      <dgm:spPr/>
      <dgm:t>
        <a:bodyPr/>
        <a:lstStyle/>
        <a:p>
          <a:pPr algn="just"/>
          <a:endParaRPr lang="pt-BR" sz="2800" b="0">
            <a:solidFill>
              <a:schemeClr val="tx1"/>
            </a:solidFill>
            <a:latin typeface="+mn-lt"/>
          </a:endParaRPr>
        </a:p>
      </dgm:t>
    </dgm:pt>
    <dgm:pt modelId="{BB8C64B8-A158-4A6C-B28D-367FB5EA4DAD}" type="sibTrans" cxnId="{0BFB7560-E76B-40C3-8B09-35520F3EB291}">
      <dgm:prSet/>
      <dgm:spPr/>
      <dgm:t>
        <a:bodyPr/>
        <a:lstStyle/>
        <a:p>
          <a:pPr algn="just"/>
          <a:endParaRPr lang="pt-BR" sz="2800" b="0">
            <a:solidFill>
              <a:schemeClr val="tx1"/>
            </a:solidFill>
            <a:latin typeface="+mn-lt"/>
          </a:endParaRPr>
        </a:p>
      </dgm:t>
    </dgm:pt>
    <dgm:pt modelId="{A5D609E0-62AE-46D2-81B6-D78B8BA5E515}">
      <dgm:prSet custT="1"/>
      <dgm:spPr/>
      <dgm:t>
        <a:bodyPr/>
        <a:lstStyle/>
        <a:p>
          <a:pPr algn="just" rtl="0"/>
          <a:r>
            <a:rPr lang="pt-BR" sz="2800" b="1" dirty="0" smtClean="0">
              <a:latin typeface="+mn-lt"/>
            </a:rPr>
            <a:t>( - )Deduções da Receita                               -25.676.429,61</a:t>
          </a:r>
          <a:endParaRPr lang="pt-BR" sz="2800" b="1" dirty="0">
            <a:latin typeface="+mn-lt"/>
          </a:endParaRPr>
        </a:p>
      </dgm:t>
    </dgm:pt>
    <dgm:pt modelId="{4245563B-69A5-4968-BC2C-E3F8DDC3E78A}" type="parTrans" cxnId="{6FA0F865-5E97-4690-B96A-1AD646EEC5AA}">
      <dgm:prSet/>
      <dgm:spPr/>
      <dgm:t>
        <a:bodyPr/>
        <a:lstStyle/>
        <a:p>
          <a:endParaRPr lang="pt-BR" b="0">
            <a:solidFill>
              <a:schemeClr val="tx1"/>
            </a:solidFill>
            <a:latin typeface="+mn-lt"/>
          </a:endParaRPr>
        </a:p>
      </dgm:t>
    </dgm:pt>
    <dgm:pt modelId="{889A55FB-D653-4DE2-9DF1-A26DD91E3B9A}" type="sibTrans" cxnId="{6FA0F865-5E97-4690-B96A-1AD646EEC5AA}">
      <dgm:prSet/>
      <dgm:spPr/>
      <dgm:t>
        <a:bodyPr/>
        <a:lstStyle/>
        <a:p>
          <a:endParaRPr lang="pt-BR" b="0">
            <a:solidFill>
              <a:schemeClr val="tx1"/>
            </a:solidFill>
            <a:latin typeface="+mn-lt"/>
          </a:endParaRPr>
        </a:p>
      </dgm:t>
    </dgm:pt>
    <dgm:pt modelId="{68E6CAC0-3145-4EF8-835A-EA837D5F71F1}">
      <dgm:prSet custT="1"/>
      <dgm:spPr/>
      <dgm:t>
        <a:bodyPr/>
        <a:lstStyle/>
        <a:p>
          <a:pPr algn="just" rtl="0"/>
          <a:r>
            <a:rPr lang="pt-BR" sz="2800" b="1" dirty="0" smtClean="0">
              <a:latin typeface="+mn-lt"/>
            </a:rPr>
            <a:t>Receita p/ Execução                                       310.906.230,41</a:t>
          </a:r>
          <a:endParaRPr lang="pt-BR" sz="2800" b="1" dirty="0">
            <a:latin typeface="+mn-lt"/>
          </a:endParaRPr>
        </a:p>
      </dgm:t>
    </dgm:pt>
    <dgm:pt modelId="{BA035127-8490-4492-A01B-B9980B5FD9C1}" type="parTrans" cxnId="{428D96B3-240C-4757-937E-B38B86942A28}">
      <dgm:prSet/>
      <dgm:spPr/>
      <dgm:t>
        <a:bodyPr/>
        <a:lstStyle/>
        <a:p>
          <a:endParaRPr lang="pt-BR" b="0">
            <a:solidFill>
              <a:schemeClr val="tx1"/>
            </a:solidFill>
            <a:latin typeface="+mn-lt"/>
          </a:endParaRPr>
        </a:p>
      </dgm:t>
    </dgm:pt>
    <dgm:pt modelId="{7BE749AD-D063-4AA6-BB0D-490B2C827603}" type="sibTrans" cxnId="{428D96B3-240C-4757-937E-B38B86942A28}">
      <dgm:prSet/>
      <dgm:spPr/>
      <dgm:t>
        <a:bodyPr/>
        <a:lstStyle/>
        <a:p>
          <a:endParaRPr lang="pt-BR" b="0">
            <a:solidFill>
              <a:schemeClr val="tx1"/>
            </a:solidFill>
            <a:latin typeface="+mn-lt"/>
          </a:endParaRPr>
        </a:p>
      </dgm:t>
    </dgm:pt>
    <dgm:pt modelId="{84F6DF22-66B4-4769-80A9-DD4F304A382D}" type="pres">
      <dgm:prSet presAssocID="{AE4048E8-A7E0-4FD9-8BE7-3695430217B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FC70CD4-E57B-4EAE-93E5-67065B4A3713}" type="pres">
      <dgm:prSet presAssocID="{C05EBF2A-E565-4EA3-AF37-5843581C240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0F36768-7BFD-4D61-9F45-7AF9C6F6554D}" type="pres">
      <dgm:prSet presAssocID="{BB8C64B8-A158-4A6C-B28D-367FB5EA4DAD}" presName="spacer" presStyleCnt="0"/>
      <dgm:spPr/>
      <dgm:t>
        <a:bodyPr/>
        <a:lstStyle/>
        <a:p>
          <a:endParaRPr lang="pt-BR"/>
        </a:p>
      </dgm:t>
    </dgm:pt>
    <dgm:pt modelId="{5568F387-FA1B-4BDE-926D-A706C1113D0B}" type="pres">
      <dgm:prSet presAssocID="{A5D609E0-62AE-46D2-81B6-D78B8BA5E51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2BA7D13-8A17-4970-A669-B7A15E945E0E}" type="pres">
      <dgm:prSet presAssocID="{889A55FB-D653-4DE2-9DF1-A26DD91E3B9A}" presName="spacer" presStyleCnt="0"/>
      <dgm:spPr/>
      <dgm:t>
        <a:bodyPr/>
        <a:lstStyle/>
        <a:p>
          <a:endParaRPr lang="pt-BR"/>
        </a:p>
      </dgm:t>
    </dgm:pt>
    <dgm:pt modelId="{D0FC311C-3750-4ACE-96CB-EE5F7785FB90}" type="pres">
      <dgm:prSet presAssocID="{68E6CAC0-3145-4EF8-835A-EA837D5F71F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28D96B3-240C-4757-937E-B38B86942A28}" srcId="{AE4048E8-A7E0-4FD9-8BE7-3695430217BD}" destId="{68E6CAC0-3145-4EF8-835A-EA837D5F71F1}" srcOrd="2" destOrd="0" parTransId="{BA035127-8490-4492-A01B-B9980B5FD9C1}" sibTransId="{7BE749AD-D063-4AA6-BB0D-490B2C827603}"/>
    <dgm:cxn modelId="{1DA20F9D-4C82-467A-B6AA-45F3076A3A67}" type="presOf" srcId="{A5D609E0-62AE-46D2-81B6-D78B8BA5E515}" destId="{5568F387-FA1B-4BDE-926D-A706C1113D0B}" srcOrd="0" destOrd="0" presId="urn:microsoft.com/office/officeart/2005/8/layout/vList2"/>
    <dgm:cxn modelId="{0BFB7560-E76B-40C3-8B09-35520F3EB291}" srcId="{AE4048E8-A7E0-4FD9-8BE7-3695430217BD}" destId="{C05EBF2A-E565-4EA3-AF37-5843581C2407}" srcOrd="0" destOrd="0" parTransId="{DD3E5EE6-B9E8-471A-AB0C-018257E11EF5}" sibTransId="{BB8C64B8-A158-4A6C-B28D-367FB5EA4DAD}"/>
    <dgm:cxn modelId="{16D464F8-47A1-4058-A418-21C5CAE9E683}" type="presOf" srcId="{C05EBF2A-E565-4EA3-AF37-5843581C2407}" destId="{6FC70CD4-E57B-4EAE-93E5-67065B4A3713}" srcOrd="0" destOrd="0" presId="urn:microsoft.com/office/officeart/2005/8/layout/vList2"/>
    <dgm:cxn modelId="{59662A9C-5CF5-4995-AE33-F061A7F71B44}" type="presOf" srcId="{68E6CAC0-3145-4EF8-835A-EA837D5F71F1}" destId="{D0FC311C-3750-4ACE-96CB-EE5F7785FB90}" srcOrd="0" destOrd="0" presId="urn:microsoft.com/office/officeart/2005/8/layout/vList2"/>
    <dgm:cxn modelId="{6FA0F865-5E97-4690-B96A-1AD646EEC5AA}" srcId="{AE4048E8-A7E0-4FD9-8BE7-3695430217BD}" destId="{A5D609E0-62AE-46D2-81B6-D78B8BA5E515}" srcOrd="1" destOrd="0" parTransId="{4245563B-69A5-4968-BC2C-E3F8DDC3E78A}" sibTransId="{889A55FB-D653-4DE2-9DF1-A26DD91E3B9A}"/>
    <dgm:cxn modelId="{7CEDFE35-09F6-481F-8497-67A50FBEA052}" type="presOf" srcId="{AE4048E8-A7E0-4FD9-8BE7-3695430217BD}" destId="{84F6DF22-66B4-4769-80A9-DD4F304A382D}" srcOrd="0" destOrd="0" presId="urn:microsoft.com/office/officeart/2005/8/layout/vList2"/>
    <dgm:cxn modelId="{78CF01AE-DDA1-4939-AF2D-3E4D5AD243F4}" type="presParOf" srcId="{84F6DF22-66B4-4769-80A9-DD4F304A382D}" destId="{6FC70CD4-E57B-4EAE-93E5-67065B4A3713}" srcOrd="0" destOrd="0" presId="urn:microsoft.com/office/officeart/2005/8/layout/vList2"/>
    <dgm:cxn modelId="{C665C14C-F5D9-41F5-A89B-4F35E3337D2C}" type="presParOf" srcId="{84F6DF22-66B4-4769-80A9-DD4F304A382D}" destId="{B0F36768-7BFD-4D61-9F45-7AF9C6F6554D}" srcOrd="1" destOrd="0" presId="urn:microsoft.com/office/officeart/2005/8/layout/vList2"/>
    <dgm:cxn modelId="{CDFEF6C1-9DB7-4D30-BCF8-C8D61276F4BE}" type="presParOf" srcId="{84F6DF22-66B4-4769-80A9-DD4F304A382D}" destId="{5568F387-FA1B-4BDE-926D-A706C1113D0B}" srcOrd="2" destOrd="0" presId="urn:microsoft.com/office/officeart/2005/8/layout/vList2"/>
    <dgm:cxn modelId="{A6CE5E6C-3A92-482A-BF08-D4CCFD9CF21B}" type="presParOf" srcId="{84F6DF22-66B4-4769-80A9-DD4F304A382D}" destId="{F2BA7D13-8A17-4970-A669-B7A15E945E0E}" srcOrd="3" destOrd="0" presId="urn:microsoft.com/office/officeart/2005/8/layout/vList2"/>
    <dgm:cxn modelId="{DB43F2A7-3FF2-4139-92A7-C4B8979A0D86}" type="presParOf" srcId="{84F6DF22-66B4-4769-80A9-DD4F304A382D}" destId="{D0FC311C-3750-4ACE-96CB-EE5F7785FB9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C70CD4-E57B-4EAE-93E5-67065B4A3713}">
      <dsp:nvSpPr>
        <dsp:cNvPr id="0" name=""/>
        <dsp:cNvSpPr/>
      </dsp:nvSpPr>
      <dsp:spPr>
        <a:xfrm>
          <a:off x="0" y="21740"/>
          <a:ext cx="8676456" cy="748800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>
              <a:latin typeface="+mn-lt"/>
            </a:rPr>
            <a:t>Receita do exercício                                       336.582.660,02                              </a:t>
          </a:r>
          <a:endParaRPr lang="pt-BR" sz="2800" b="1" kern="1200" dirty="0">
            <a:latin typeface="+mn-lt"/>
          </a:endParaRPr>
        </a:p>
      </dsp:txBody>
      <dsp:txXfrm>
        <a:off x="0" y="21740"/>
        <a:ext cx="8676456" cy="748800"/>
      </dsp:txXfrm>
    </dsp:sp>
    <dsp:sp modelId="{5568F387-FA1B-4BDE-926D-A706C1113D0B}">
      <dsp:nvSpPr>
        <dsp:cNvPr id="0" name=""/>
        <dsp:cNvSpPr/>
      </dsp:nvSpPr>
      <dsp:spPr>
        <a:xfrm>
          <a:off x="0" y="885740"/>
          <a:ext cx="8676456" cy="748800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>
              <a:latin typeface="+mn-lt"/>
            </a:rPr>
            <a:t>( - )Deduções da Receita                               -25.676.429,61</a:t>
          </a:r>
          <a:endParaRPr lang="pt-BR" sz="2800" b="1" kern="1200" dirty="0">
            <a:latin typeface="+mn-lt"/>
          </a:endParaRPr>
        </a:p>
      </dsp:txBody>
      <dsp:txXfrm>
        <a:off x="0" y="885740"/>
        <a:ext cx="8676456" cy="748800"/>
      </dsp:txXfrm>
    </dsp:sp>
    <dsp:sp modelId="{D0FC311C-3750-4ACE-96CB-EE5F7785FB90}">
      <dsp:nvSpPr>
        <dsp:cNvPr id="0" name=""/>
        <dsp:cNvSpPr/>
      </dsp:nvSpPr>
      <dsp:spPr>
        <a:xfrm>
          <a:off x="0" y="1749740"/>
          <a:ext cx="8676456" cy="748800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>
              <a:latin typeface="+mn-lt"/>
            </a:rPr>
            <a:t>Receita p/ Execução                                       310.906.230,41</a:t>
          </a:r>
          <a:endParaRPr lang="pt-BR" sz="2800" b="1" kern="1200" dirty="0">
            <a:latin typeface="+mn-lt"/>
          </a:endParaRPr>
        </a:p>
      </dsp:txBody>
      <dsp:txXfrm>
        <a:off x="0" y="1749740"/>
        <a:ext cx="8676456" cy="748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2913700" cy="48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8" tIns="45199" rIns="90398" bIns="45199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0952" y="1"/>
            <a:ext cx="2913699" cy="48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8" tIns="45199" rIns="90398" bIns="4519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284980"/>
            <a:ext cx="2913700" cy="48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8" tIns="45199" rIns="90398" bIns="45199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0952" y="9284980"/>
            <a:ext cx="2913699" cy="48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8" tIns="45199" rIns="90398" bIns="4519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7A4809-4E1E-470D-9BB5-F5E820DDD931}" type="slidenum">
              <a:rPr lang="pt-BR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597664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13700" cy="489259"/>
          </a:xfrm>
          <a:prstGeom prst="rect">
            <a:avLst/>
          </a:prstGeom>
        </p:spPr>
        <p:txBody>
          <a:bodyPr vert="horz" lIns="90398" tIns="45199" rIns="90398" bIns="45199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09378" y="1"/>
            <a:ext cx="2913700" cy="489259"/>
          </a:xfrm>
          <a:prstGeom prst="rect">
            <a:avLst/>
          </a:prstGeom>
        </p:spPr>
        <p:txBody>
          <a:bodyPr vert="horz" lIns="90398" tIns="45199" rIns="90398" bIns="45199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45DB24-82FA-4633-A709-FB1CED794B9B}" type="datetimeFigureOut">
              <a:rPr lang="pt-BR"/>
              <a:pPr>
                <a:defRPr/>
              </a:pPr>
              <a:t>30/09/2016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3425"/>
            <a:ext cx="4886325" cy="3663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98" tIns="45199" rIns="90398" bIns="45199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2153" y="4642492"/>
            <a:ext cx="5380349" cy="4398641"/>
          </a:xfrm>
          <a:prstGeom prst="rect">
            <a:avLst/>
          </a:prstGeom>
        </p:spPr>
        <p:txBody>
          <a:bodyPr vert="horz" lIns="90398" tIns="45199" rIns="90398" bIns="45199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3" y="9283418"/>
            <a:ext cx="2913700" cy="489258"/>
          </a:xfrm>
          <a:prstGeom prst="rect">
            <a:avLst/>
          </a:prstGeom>
        </p:spPr>
        <p:txBody>
          <a:bodyPr vert="horz" lIns="90398" tIns="45199" rIns="90398" bIns="45199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09378" y="9283418"/>
            <a:ext cx="2913700" cy="489258"/>
          </a:xfrm>
          <a:prstGeom prst="rect">
            <a:avLst/>
          </a:prstGeom>
        </p:spPr>
        <p:txBody>
          <a:bodyPr vert="horz" wrap="square" lIns="90398" tIns="45199" rIns="90398" bIns="4519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469F3F-1A16-461F-8358-D11B771EBBC8}" type="slidenum">
              <a:rPr lang="pt-BR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0499338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9F3F-1A16-461F-8358-D11B771EBBC8}" type="slidenum">
              <a:rPr lang="pt-BR" smtClean="0"/>
              <a:pPr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355855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9F3F-1A16-461F-8358-D11B771EBBC8}" type="slidenum">
              <a:rPr lang="pt-BR" smtClean="0"/>
              <a:pPr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526701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34485" indent="-282494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2997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8196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3395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8594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3793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89927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4191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DEBCF0D-4349-45C9-86DE-0B108BAFC6E7}" type="slidenum">
              <a:rPr lang="pt-BR" sz="1200"/>
              <a:pPr eaLnBrk="1" hangingPunct="1"/>
              <a:t>2</a:t>
            </a:fld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xmlns="" val="667229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34485" indent="-282494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2997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8196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3395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8594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3793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89927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4191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C00B4E-0F32-43E9-A67D-D8AC4277282D}" type="slidenum">
              <a:rPr lang="pt-BR" sz="1200"/>
              <a:pPr eaLnBrk="1" hangingPunct="1"/>
              <a:t>12</a:t>
            </a:fld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xmlns="" val="1955060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34485" indent="-282494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2997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8196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3395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8594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3793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89927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4191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C00B4E-0F32-43E9-A67D-D8AC4277282D}" type="slidenum">
              <a:rPr lang="pt-BR" sz="1200"/>
              <a:pPr eaLnBrk="1" hangingPunct="1"/>
              <a:t>13</a:t>
            </a:fld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xmlns="" val="3975476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34485" indent="-282494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2997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8196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3395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8594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3793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89927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4191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C00B4E-0F32-43E9-A67D-D8AC4277282D}" type="slidenum">
              <a:rPr lang="pt-BR" sz="1200"/>
              <a:pPr eaLnBrk="1" hangingPunct="1"/>
              <a:t>14</a:t>
            </a:fld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xmlns="" val="3975476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34485" indent="-282494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2997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8196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3395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8594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3793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89927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4191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C00B4E-0F32-43E9-A67D-D8AC4277282D}" type="slidenum">
              <a:rPr lang="pt-BR" sz="1200"/>
              <a:pPr eaLnBrk="1" hangingPunct="1"/>
              <a:t>15</a:t>
            </a:fld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xmlns="" val="3975476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34485" indent="-282494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2997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8196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33956" indent="-22599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8594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3793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89927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41916" indent="-225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C00B4E-0F32-43E9-A67D-D8AC4277282D}" type="slidenum">
              <a:rPr lang="pt-BR" sz="1200"/>
              <a:pPr eaLnBrk="1" hangingPunct="1"/>
              <a:t>16</a:t>
            </a:fld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xmlns="" val="3975476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C9697-E984-4B20-A643-48373CC30089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136821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9F3F-1A16-461F-8358-D11B771EBBC8}" type="slidenum">
              <a:rPr lang="pt-BR" smtClean="0"/>
              <a:pPr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06690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7A87-564D-4B3C-9E85-CF9AE8E21A7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986384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046E2-B1A9-4548-B9EE-084C57A3D20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247224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04F8-8098-46D2-B151-4EF3FAC2195E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255031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6469A-ADD7-46C1-BFA9-9AB5A0236EB6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81004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5A33-CEE3-4F3D-B6C7-22FB217E4F3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06686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0492-4F90-4D82-9143-4DE96A97434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964386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9EE77-A383-44AE-B36A-162C46EC195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9993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07265-587D-4E94-ADEE-B214538D179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891426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F4A-86F1-4EA5-8666-BE54A82220A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902883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924E5-60C7-40F8-877F-FAD996391F2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458340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C30A-D742-4A49-AF1C-CFD5C52B4BD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105695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604A5-1182-4FF1-B3A0-22BD89D4E4E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49075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om.br/url?sa=i&amp;rct=j&amp;q=&amp;esrc=s&amp;frm=1&amp;source=images&amp;cd=&amp;cad=rja&amp;uact=8&amp;docid=cGakaWtvJB2afM&amp;tbnid=4gzJxQ9EAUIkzM:&amp;ved=0CAcQjRw&amp;url=http://www.brumadoverdade.com.br/noticia/349/sa?de:-a-partir-de-agora-hpv-gratuitamente-pelo-sus,-n?o-vacile,-vacine&amp;ei=78ciVKXSHJPxgwSw4YD4Aw&amp;bvm=bv.75775273,d.eXY&amp;psig=AFQjCNGN6DSfFjXKtwoDGMs2KGJBAvyiKg&amp;ust=1411651730891953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0" y="4725144"/>
            <a:ext cx="9144000" cy="1196975"/>
          </a:xfr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40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AUDIÊNCIA PÚBLICA</a:t>
            </a:r>
          </a:p>
        </p:txBody>
      </p:sp>
      <p:sp>
        <p:nvSpPr>
          <p:cNvPr id="13316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3BAD0F7-4F12-4D97-B234-7F5ED0DAB3B2}" type="slidenum">
              <a:rPr lang="pt-BR" sz="1400">
                <a:solidFill>
                  <a:schemeClr val="tx2"/>
                </a:solidFill>
              </a:rPr>
              <a:pPr eaLnBrk="1" hangingPunct="1"/>
              <a:t>1</a:t>
            </a:fld>
            <a:endParaRPr lang="pt-BR" sz="1400" dirty="0">
              <a:solidFill>
                <a:schemeClr val="tx2"/>
              </a:solidFill>
            </a:endParaRPr>
          </a:p>
        </p:txBody>
      </p:sp>
      <p:pic>
        <p:nvPicPr>
          <p:cNvPr id="13317" name="Picture 2" descr="LOGO NOVA IDENTIDADE VISUAL PM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48680"/>
            <a:ext cx="4860032" cy="3008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Número de Slide 1"/>
          <p:cNvSpPr>
            <a:spLocks noGrp="1"/>
          </p:cNvSpPr>
          <p:nvPr>
            <p:ph type="sldNum" sz="quarter" idx="12"/>
          </p:nvPr>
        </p:nvSpPr>
        <p:spPr bwMode="auto">
          <a:xfrm>
            <a:off x="6444208" y="6356351"/>
            <a:ext cx="20574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FB89B4-29E6-4E85-AA8A-7430376FAD66}" type="slidenum">
              <a:rPr lang="pt-BR" sz="1400">
                <a:solidFill>
                  <a:schemeClr val="tx2"/>
                </a:solidFill>
              </a:rPr>
              <a:pPr eaLnBrk="1" hangingPunct="1"/>
              <a:t>10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latin typeface="+mj-lt"/>
              </a:defRPr>
            </a:lvl1pPr>
          </a:lstStyle>
          <a:p>
            <a:pPr>
              <a:defRPr/>
            </a:pPr>
            <a:r>
              <a:rPr lang="pt-BR" dirty="0">
                <a:solidFill>
                  <a:schemeClr val="bg1"/>
                </a:solidFill>
              </a:rPr>
              <a:t>Principais Investimentos                             </a:t>
            </a:r>
            <a:r>
              <a:rPr lang="pt-BR" dirty="0" smtClean="0">
                <a:solidFill>
                  <a:schemeClr val="bg1"/>
                </a:solidFill>
              </a:rPr>
              <a:t>	Em </a:t>
            </a:r>
            <a:r>
              <a:rPr lang="pt-BR" dirty="0">
                <a:solidFill>
                  <a:schemeClr val="bg1"/>
                </a:solidFill>
              </a:rPr>
              <a:t>R$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76222145"/>
              </p:ext>
            </p:extLst>
          </p:nvPr>
        </p:nvGraphicFramePr>
        <p:xfrm>
          <a:off x="251520" y="908720"/>
          <a:ext cx="8640960" cy="3962400"/>
        </p:xfrm>
        <a:graphic>
          <a:graphicData uri="http://schemas.openxmlformats.org/drawingml/2006/table">
            <a:tbl>
              <a:tblPr lastRow="1" bandRow="1">
                <a:tableStyleId>{68D230F3-CF80-4859-8CE7-A43EE81993B5}</a:tableStyleId>
              </a:tblPr>
              <a:tblGrid>
                <a:gridCol w="6624736"/>
                <a:gridCol w="2016224"/>
              </a:tblGrid>
              <a:tr h="0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Pavimentação e Operação Tapa Buraco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3.528.097,25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Construção,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Reforma e Ampliação PMTL</a:t>
                      </a: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649.049,45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Construção,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Reforma e Ampliação SAÚDE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581.380,28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Construção,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Reforma e Ampliação EDUCAÇÃO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634.147,20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Elaboração de Projetos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73.300,59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Construção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 Recuperação Estradas e Pontes</a:t>
                      </a:r>
                      <a:endParaRPr lang="pt-BR" sz="20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224.102,68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Iluminação Pública</a:t>
                      </a:r>
                      <a:endParaRPr lang="pt-BR" sz="20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148.678,42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Aquisição de Imóvel</a:t>
                      </a:r>
                      <a:endParaRPr lang="pt-BR" sz="20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953.000,00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Equipamentos e Material Permanente</a:t>
                      </a:r>
                      <a:endParaRPr lang="pt-BR" sz="20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2.153.694,53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8.945.450,60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755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0779144-010B-4925-8AEF-7881754C42D3}" type="slidenum">
              <a:rPr lang="pt-BR" sz="1400">
                <a:solidFill>
                  <a:schemeClr val="tx2"/>
                </a:solidFill>
              </a:rPr>
              <a:pPr eaLnBrk="1" hangingPunct="1"/>
              <a:t>11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latin typeface="+mj-lt"/>
              </a:defRPr>
            </a:lvl1pPr>
          </a:lstStyle>
          <a:p>
            <a:pPr>
              <a:defRPr/>
            </a:pPr>
            <a:r>
              <a:rPr lang="pt-BR" dirty="0" smtClean="0">
                <a:solidFill>
                  <a:schemeClr val="bg1"/>
                </a:solidFill>
              </a:rPr>
              <a:t>Despesas							 Em </a:t>
            </a:r>
            <a:r>
              <a:rPr lang="pt-BR" dirty="0">
                <a:solidFill>
                  <a:schemeClr val="bg1"/>
                </a:solidFill>
              </a:rPr>
              <a:t>R$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6682485"/>
              </p:ext>
            </p:extLst>
          </p:nvPr>
        </p:nvGraphicFramePr>
        <p:xfrm>
          <a:off x="179512" y="764704"/>
          <a:ext cx="8568952" cy="1382553"/>
        </p:xfrm>
        <a:graphic>
          <a:graphicData uri="http://schemas.openxmlformats.org/drawingml/2006/table">
            <a:tbl>
              <a:tblPr lastRow="1" bandRow="1">
                <a:tableStyleId>{68D230F3-CF80-4859-8CE7-A43EE81993B5}</a:tableStyleId>
              </a:tblPr>
              <a:tblGrid>
                <a:gridCol w="6552728"/>
                <a:gridCol w="2016224"/>
              </a:tblGrid>
              <a:tr h="460851">
                <a:tc>
                  <a:txBody>
                    <a:bodyPr/>
                    <a:lstStyle/>
                    <a:p>
                      <a:pPr fontAlgn="base"/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UNIÃO FEDERAL– INTERFINANCE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876.299,79</a:t>
                      </a:r>
                    </a:p>
                  </a:txBody>
                  <a:tcPr/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PARCELAMENTO -  INSS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1.349.473,38</a:t>
                      </a:r>
                    </a:p>
                  </a:txBody>
                  <a:tcPr/>
                </a:tc>
              </a:tr>
              <a:tr h="46085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PARCELAMENTO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IBAMA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184.619,80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268190"/>
              </p:ext>
            </p:extLst>
          </p:nvPr>
        </p:nvGraphicFramePr>
        <p:xfrm>
          <a:off x="179512" y="2564904"/>
          <a:ext cx="8568952" cy="937240"/>
        </p:xfrm>
        <a:graphic>
          <a:graphicData uri="http://schemas.openxmlformats.org/drawingml/2006/table">
            <a:tbl>
              <a:tblPr lastRow="1" bandRow="1">
                <a:tableStyleId>{68D230F3-CF80-4859-8CE7-A43EE81993B5}</a:tableStyleId>
              </a:tblPr>
              <a:tblGrid>
                <a:gridCol w="6552728"/>
                <a:gridCol w="2016224"/>
              </a:tblGrid>
              <a:tr h="460851">
                <a:tc>
                  <a:txBody>
                    <a:bodyPr/>
                    <a:lstStyle/>
                    <a:p>
                      <a:pPr fontAlgn="base"/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PRECATÓRIOS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1.629.275,76</a:t>
                      </a:r>
                    </a:p>
                  </a:txBody>
                  <a:tcPr/>
                </a:tc>
              </a:tr>
              <a:tr h="476389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SENTENÇAS JUDICIAIS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2.480.772,92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3753983"/>
              </p:ext>
            </p:extLst>
          </p:nvPr>
        </p:nvGraphicFramePr>
        <p:xfrm>
          <a:off x="179512" y="3789040"/>
          <a:ext cx="8568952" cy="921702"/>
        </p:xfrm>
        <a:graphic>
          <a:graphicData uri="http://schemas.openxmlformats.org/drawingml/2006/table">
            <a:tbl>
              <a:tblPr lastRow="1" bandRow="1">
                <a:tableStyleId>{68D230F3-CF80-4859-8CE7-A43EE81993B5}</a:tableStyleId>
              </a:tblPr>
              <a:tblGrid>
                <a:gridCol w="6552728"/>
                <a:gridCol w="2016224"/>
              </a:tblGrid>
              <a:tr h="460851">
                <a:tc>
                  <a:txBody>
                    <a:bodyPr/>
                    <a:lstStyle/>
                    <a:p>
                      <a:pPr fontAlgn="base"/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INDENIZAÇÕES PESSOAL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3.494.911,09</a:t>
                      </a:r>
                    </a:p>
                  </a:txBody>
                  <a:tcPr/>
                </a:tc>
              </a:tr>
              <a:tr h="460851">
                <a:tc>
                  <a:txBody>
                    <a:bodyPr/>
                    <a:lstStyle/>
                    <a:p>
                      <a:pPr fontAlgn="base"/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DEMAIS INDENIZAÇÕES E RESTITUIÇÃO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69.859,05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69628398"/>
              </p:ext>
            </p:extLst>
          </p:nvPr>
        </p:nvGraphicFramePr>
        <p:xfrm>
          <a:off x="179512" y="5157192"/>
          <a:ext cx="8568952" cy="921702"/>
        </p:xfrm>
        <a:graphic>
          <a:graphicData uri="http://schemas.openxmlformats.org/drawingml/2006/table">
            <a:tbl>
              <a:tblPr lastRow="1" bandRow="1">
                <a:tableStyleId>{68D230F3-CF80-4859-8CE7-A43EE81993B5}</a:tableStyleId>
              </a:tblPr>
              <a:tblGrid>
                <a:gridCol w="6552728"/>
                <a:gridCol w="2016224"/>
              </a:tblGrid>
              <a:tr h="460851">
                <a:tc>
                  <a:txBody>
                    <a:bodyPr/>
                    <a:lstStyle/>
                    <a:p>
                      <a:pPr fontAlgn="base"/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OBRIGAÇÕES TRIBUTÁRIAS – PASEP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2.369.304,37</a:t>
                      </a:r>
                    </a:p>
                  </a:txBody>
                  <a:tcPr/>
                </a:tc>
              </a:tr>
              <a:tr h="460851">
                <a:tc>
                  <a:txBody>
                    <a:bodyPr/>
                    <a:lstStyle/>
                    <a:p>
                      <a:pPr fontAlgn="base"/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DE OBRIGAÇÕES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12.454.516,16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1990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Número de Slid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EF59B1-BEF5-48F1-856E-182E422342B9}" type="slidenum">
              <a:rPr lang="pt-BR" sz="1400">
                <a:solidFill>
                  <a:schemeClr val="tx2"/>
                </a:solidFill>
              </a:rPr>
              <a:pPr eaLnBrk="1" hangingPunct="1"/>
              <a:t>12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latin typeface="+mj-lt"/>
              </a:defRPr>
            </a:lvl1pPr>
          </a:lstStyle>
          <a:p>
            <a:pPr>
              <a:defRPr/>
            </a:pPr>
            <a:r>
              <a:rPr lang="pt-BR" dirty="0">
                <a:solidFill>
                  <a:schemeClr val="bg1"/>
                </a:solidFill>
              </a:rPr>
              <a:t>Principais </a:t>
            </a:r>
            <a:r>
              <a:rPr lang="pt-BR" dirty="0" smtClean="0">
                <a:solidFill>
                  <a:schemeClr val="bg1"/>
                </a:solidFill>
              </a:rPr>
              <a:t>Despesas                          	           Em </a:t>
            </a:r>
            <a:r>
              <a:rPr lang="pt-BR" dirty="0">
                <a:solidFill>
                  <a:schemeClr val="bg1"/>
                </a:solidFill>
              </a:rPr>
              <a:t>R$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95737823"/>
              </p:ext>
            </p:extLst>
          </p:nvPr>
        </p:nvGraphicFramePr>
        <p:xfrm>
          <a:off x="287524" y="712350"/>
          <a:ext cx="8568952" cy="2547216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6552728"/>
                <a:gridCol w="2016224"/>
              </a:tblGrid>
              <a:tr h="424536">
                <a:tc>
                  <a:txBody>
                    <a:bodyPr/>
                    <a:lstStyle/>
                    <a:p>
                      <a:pPr fontAlgn="base"/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Pessoal Encargos Prefeitura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31.270.553,74</a:t>
                      </a:r>
                    </a:p>
                  </a:txBody>
                  <a:tcPr/>
                </a:tc>
              </a:tr>
              <a:tr h="424536">
                <a:tc>
                  <a:txBody>
                    <a:bodyPr/>
                    <a:lstStyle/>
                    <a:p>
                      <a:pPr fontAlgn="base"/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Pessoal Encargos RPPS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3.347.940,47</a:t>
                      </a:r>
                    </a:p>
                  </a:txBody>
                  <a:tcPr/>
                </a:tc>
              </a:tr>
              <a:tr h="424536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Pessoal e Encargos  Fundeb, Educação e cultura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40.752.437,09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2453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Pessoal e Encargos Saúde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38.557.797,95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2453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Diárias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559.716,30</a:t>
                      </a:r>
                    </a:p>
                  </a:txBody>
                  <a:tcPr/>
                </a:tc>
              </a:tr>
              <a:tr h="42453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Auxílio Alimentação e Vale-Transporte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979.419,50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18165876"/>
              </p:ext>
            </p:extLst>
          </p:nvPr>
        </p:nvGraphicFramePr>
        <p:xfrm>
          <a:off x="287524" y="3573016"/>
          <a:ext cx="8568952" cy="1273608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6552728"/>
                <a:gridCol w="2016224"/>
              </a:tblGrid>
              <a:tr h="424536">
                <a:tc>
                  <a:txBody>
                    <a:bodyPr/>
                    <a:lstStyle/>
                    <a:p>
                      <a:pPr fontAlgn="base"/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Subvenções Sociais e Contribuições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4.437.811,17</a:t>
                      </a:r>
                    </a:p>
                  </a:txBody>
                  <a:tcPr/>
                </a:tc>
              </a:tr>
              <a:tr h="424536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Auxílios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115.000,00</a:t>
                      </a:r>
                    </a:p>
                  </a:txBody>
                  <a:tcPr/>
                </a:tc>
              </a:tr>
              <a:tr h="424536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Premiações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3.980,00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8919186"/>
              </p:ext>
            </p:extLst>
          </p:nvPr>
        </p:nvGraphicFramePr>
        <p:xfrm>
          <a:off x="287524" y="5085184"/>
          <a:ext cx="8568952" cy="424536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6552728"/>
                <a:gridCol w="2016224"/>
              </a:tblGrid>
              <a:tr h="424536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Material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distribuição gratuita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3.662.998,38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20941366"/>
              </p:ext>
            </p:extLst>
          </p:nvPr>
        </p:nvGraphicFramePr>
        <p:xfrm>
          <a:off x="287524" y="5805264"/>
          <a:ext cx="8568952" cy="424536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6552728"/>
                <a:gridCol w="2016224"/>
              </a:tblGrid>
              <a:tr h="424536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Repasse a câmara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10.586.012,87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Número de Slid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EF59B1-BEF5-48F1-856E-182E422342B9}" type="slidenum">
              <a:rPr lang="pt-BR" sz="1400">
                <a:solidFill>
                  <a:schemeClr val="tx2"/>
                </a:solidFill>
              </a:rPr>
              <a:pPr eaLnBrk="1" hangingPunct="1"/>
              <a:t>13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latin typeface="+mj-lt"/>
              </a:defRPr>
            </a:lvl1pPr>
          </a:lstStyle>
          <a:p>
            <a:pPr>
              <a:defRPr/>
            </a:pPr>
            <a:r>
              <a:rPr lang="pt-BR" dirty="0" smtClean="0">
                <a:solidFill>
                  <a:schemeClr val="bg1"/>
                </a:solidFill>
              </a:rPr>
              <a:t>CONSUMO					           Em </a:t>
            </a:r>
            <a:r>
              <a:rPr lang="pt-BR" dirty="0">
                <a:solidFill>
                  <a:schemeClr val="bg1"/>
                </a:solidFill>
              </a:rPr>
              <a:t>R$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72484342"/>
              </p:ext>
            </p:extLst>
          </p:nvPr>
        </p:nvGraphicFramePr>
        <p:xfrm>
          <a:off x="287524" y="836712"/>
          <a:ext cx="8568952" cy="515112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6552728"/>
                <a:gridCol w="2016224"/>
              </a:tblGrid>
              <a:tr h="0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Combustível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 lubrificantes automotivos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/>
                        <a:t>1.328.239,46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fontAlgn="base"/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Gêneros de Alimentação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4.046.846,06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Material Laboratorial, Hospitalar e Odontológico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5.476.212,68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Material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Farmacológico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2.444.242,98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Material Educativo, Esportivo e aviamentos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629.129,04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Material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para manutenção em Veículos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1.374.683,97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Material de Limpeza e Higienização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1.729.063,02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Material para bens Móveis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52.056,20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Material para bens Imóveis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876.646,33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Materiais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Segurança, ferramentas, elétrico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259.338,14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Material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Copa e Cozinha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131.775,66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Material de Expediente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418.295,08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CONSUMO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18.766.528,62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8273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Número de Slid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EF59B1-BEF5-48F1-856E-182E422342B9}" type="slidenum">
              <a:rPr lang="pt-BR" sz="1400">
                <a:solidFill>
                  <a:schemeClr val="tx2"/>
                </a:solidFill>
              </a:rPr>
              <a:pPr eaLnBrk="1" hangingPunct="1"/>
              <a:t>14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35844451"/>
              </p:ext>
            </p:extLst>
          </p:nvPr>
        </p:nvGraphicFramePr>
        <p:xfrm>
          <a:off x="0" y="-6"/>
          <a:ext cx="9137972" cy="6767938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6987861"/>
                <a:gridCol w="2150111"/>
              </a:tblGrid>
              <a:tr h="398114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Serviços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Médicos, Hospitalar , Odontológicos e laboratorial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27.974.616,60</a:t>
                      </a:r>
                    </a:p>
                  </a:txBody>
                  <a:tcPr/>
                </a:tc>
              </a:tr>
              <a:tr h="398114">
                <a:tc>
                  <a:txBody>
                    <a:bodyPr/>
                    <a:lstStyle/>
                    <a:p>
                      <a:pPr fontAlgn="base"/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Serviços Técnicos Profissionais, Apoio Administrativo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3.443.790,36</a:t>
                      </a:r>
                    </a:p>
                  </a:txBody>
                  <a:tcPr/>
                </a:tc>
              </a:tr>
              <a:tr h="39811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Serviços Gráficos, Publicidade de Comunicação em Geral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1.994.533,31</a:t>
                      </a:r>
                    </a:p>
                  </a:txBody>
                  <a:tcPr/>
                </a:tc>
              </a:tr>
              <a:tr h="39811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Locação e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manutenção</a:t>
                      </a: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bens móveis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1.664.233,49</a:t>
                      </a:r>
                    </a:p>
                  </a:txBody>
                  <a:tcPr/>
                </a:tc>
              </a:tr>
              <a:tr h="398114">
                <a:tc>
                  <a:txBody>
                    <a:bodyPr/>
                    <a:lstStyle/>
                    <a:p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Locação e manutenção de bens Imóveis e Estradas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2.605.615,75</a:t>
                      </a:r>
                    </a:p>
                  </a:txBody>
                  <a:tcPr/>
                </a:tc>
              </a:tr>
              <a:tr h="398114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Fornecimento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alimentação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414.726,33</a:t>
                      </a:r>
                    </a:p>
                  </a:txBody>
                  <a:tcPr/>
                </a:tc>
              </a:tr>
              <a:tr h="39811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Água,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Energia elétrica, telecomunicações, cartórios e cópias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6.097.371,89</a:t>
                      </a:r>
                    </a:p>
                  </a:txBody>
                  <a:tcPr/>
                </a:tc>
              </a:tr>
              <a:tr h="39811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Jetons, diárias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 colaboradores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451.904,50</a:t>
                      </a:r>
                    </a:p>
                  </a:txBody>
                  <a:tcPr/>
                </a:tc>
              </a:tr>
              <a:tr h="39811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Serviços Bancários,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Judiciários, Funerários e licenciamento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356.362,57</a:t>
                      </a:r>
                    </a:p>
                  </a:txBody>
                  <a:tcPr/>
                </a:tc>
              </a:tr>
              <a:tr h="39811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Limpeza e Conservação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16.502.298,90</a:t>
                      </a:r>
                    </a:p>
                  </a:txBody>
                  <a:tcPr/>
                </a:tc>
              </a:tr>
              <a:tr h="39811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Serviços de Processamento de Dados e Monitoramento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1.840.907,31</a:t>
                      </a:r>
                    </a:p>
                  </a:txBody>
                  <a:tcPr/>
                </a:tc>
              </a:tr>
              <a:tr h="39811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Transporte Escolar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3.256.049,19</a:t>
                      </a:r>
                    </a:p>
                  </a:txBody>
                  <a:tcPr/>
                </a:tc>
              </a:tr>
              <a:tr h="39811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Transporte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Pacientes</a:t>
                      </a: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1.866.370,97</a:t>
                      </a:r>
                    </a:p>
                  </a:txBody>
                  <a:tcPr/>
                </a:tc>
              </a:tr>
              <a:tr h="39811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Transporte de servidores e hospedagem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345.176,74</a:t>
                      </a:r>
                    </a:p>
                  </a:txBody>
                  <a:tcPr/>
                </a:tc>
              </a:tr>
              <a:tr h="39811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Serviços de vigilância e salvamento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1.214.449,73</a:t>
                      </a:r>
                    </a:p>
                  </a:txBody>
                  <a:tcPr/>
                </a:tc>
              </a:tr>
              <a:tr h="39811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Confecções de uniformes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658.137,00</a:t>
                      </a:r>
                    </a:p>
                  </a:txBody>
                  <a:tcPr/>
                </a:tc>
              </a:tr>
              <a:tr h="39811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Outros serviços e Suprimento de Fundos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518.930,81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4653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Número de Slid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EF59B1-BEF5-48F1-856E-182E422342B9}" type="slidenum">
              <a:rPr lang="pt-BR" sz="1400">
                <a:solidFill>
                  <a:schemeClr val="tx2"/>
                </a:solidFill>
              </a:rPr>
              <a:pPr eaLnBrk="1" hangingPunct="1"/>
              <a:t>15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-4440" y="3267968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latin typeface="+mj-lt"/>
              </a:defRPr>
            </a:lvl1pPr>
          </a:lstStyle>
          <a:p>
            <a:pPr algn="ctr">
              <a:defRPr/>
            </a:pPr>
            <a:r>
              <a:rPr lang="pt-BR" dirty="0" smtClean="0">
                <a:solidFill>
                  <a:schemeClr val="bg1"/>
                </a:solidFill>
              </a:rPr>
              <a:t>APLICAÇÃO NA SAÚDE E EDUCAÇÃO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1563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Número de Slid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EF59B1-BEF5-48F1-856E-182E422342B9}" type="slidenum">
              <a:rPr lang="pt-BR" sz="1400">
                <a:solidFill>
                  <a:schemeClr val="tx2"/>
                </a:solidFill>
              </a:rPr>
              <a:pPr eaLnBrk="1" hangingPunct="1"/>
              <a:t>16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36052557"/>
              </p:ext>
            </p:extLst>
          </p:nvPr>
        </p:nvGraphicFramePr>
        <p:xfrm>
          <a:off x="0" y="10840"/>
          <a:ext cx="9144000" cy="6597349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6992471"/>
                <a:gridCol w="2151529"/>
              </a:tblGrid>
              <a:tr h="424722">
                <a:tc>
                  <a:txBody>
                    <a:bodyPr/>
                    <a:lstStyle/>
                    <a:p>
                      <a:r>
                        <a:rPr lang="pt-BR" sz="20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RECEITAS DO MUNICÍPIO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74.460.876,16</a:t>
                      </a:r>
                    </a:p>
                  </a:txBody>
                  <a:tcPr/>
                </a:tc>
              </a:tr>
              <a:tr h="424722">
                <a:tc>
                  <a:txBody>
                    <a:bodyPr/>
                    <a:lstStyle/>
                    <a:p>
                      <a:pPr fontAlgn="base"/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(IPTU, ISS, ITBI, IRRF, DIVIDA ATIVA TRIBUTÁRIA E MULTAS)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24722">
                <a:tc>
                  <a:txBody>
                    <a:bodyPr/>
                    <a:lstStyle/>
                    <a:p>
                      <a:pPr fontAlgn="base"/>
                      <a:r>
                        <a:rPr lang="pt-BR" sz="2000" b="1" u="sng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RECEITAS DO ESTADO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99.417.901,12</a:t>
                      </a:r>
                    </a:p>
                  </a:txBody>
                  <a:tcPr/>
                </a:tc>
              </a:tr>
              <a:tr h="42472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(IPI, ICMS,IPVA)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2472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RECEITAS DA UNIÃO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27.805.506,21</a:t>
                      </a:r>
                    </a:p>
                  </a:txBody>
                  <a:tcPr/>
                </a:tc>
              </a:tr>
              <a:tr h="424722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(FPM, ITR, LEI KANDIR)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2472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DE RECEITA</a:t>
                      </a:r>
                    </a:p>
                  </a:txBody>
                  <a:tcPr>
                    <a:solidFill>
                      <a:srgbClr val="0099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201.684.283,49</a:t>
                      </a:r>
                    </a:p>
                  </a:txBody>
                  <a:tcPr>
                    <a:solidFill>
                      <a:srgbClr val="009900">
                        <a:alpha val="20000"/>
                      </a:srgbClr>
                    </a:solidFill>
                  </a:tcPr>
                </a:tc>
              </a:tr>
              <a:tr h="42472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SAÚDE: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2472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DESPESAS LIQUIDADAS (FONTE 102.000)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55.485.458,19</a:t>
                      </a:r>
                    </a:p>
                  </a:txBody>
                  <a:tcPr/>
                </a:tc>
              </a:tr>
              <a:tr h="42472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LIMITE CONSTITUCIONAL 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30.062.613,49</a:t>
                      </a:r>
                    </a:p>
                  </a:txBody>
                  <a:tcPr/>
                </a:tc>
              </a:tr>
              <a:tr h="42472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APLICAÇÃO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27,68</a:t>
                      </a:r>
                    </a:p>
                  </a:txBody>
                  <a:tcPr/>
                </a:tc>
              </a:tr>
              <a:tr h="42472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EDUCAÇÃO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2472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DESPESAS LIQUIDADAS (FONTE 101.000) E DEDUÇÃO FUNDEB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47.199.636,40</a:t>
                      </a:r>
                    </a:p>
                  </a:txBody>
                  <a:tcPr/>
                </a:tc>
              </a:tr>
              <a:tr h="42472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LIMITE CONSTITUCIONAL 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50.421.070,87</a:t>
                      </a:r>
                    </a:p>
                  </a:txBody>
                  <a:tcPr/>
                </a:tc>
              </a:tr>
              <a:tr h="6512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APLICAÇÃO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23,40%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4420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6469A-ADD7-46C1-BFA9-9AB5A0236EB6}" type="slidenum">
              <a:rPr lang="pt-BR" smtClean="0"/>
              <a:pPr/>
              <a:t>17</a:t>
            </a:fld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35" y="0"/>
            <a:ext cx="9144000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580112" y="0"/>
            <a:ext cx="356388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TRÂNSITO</a:t>
            </a:r>
            <a:endParaRPr lang="pt-BR" sz="28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395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just">
              <a:lnSpc>
                <a:spcPct val="110000"/>
              </a:lnSpc>
            </a:pPr>
            <a:r>
              <a:rPr lang="pt-BR" sz="2200" b="1" dirty="0"/>
              <a:t>DIVULGAÇÃO DE AÇÕES DA SEMANA MUNICIPAL DE TRÂNSITO, CAMPANHAS E BLITZ EDUCATIVAS, </a:t>
            </a:r>
            <a:r>
              <a:rPr lang="pt-BR" sz="2200" b="1" dirty="0">
                <a:cs typeface="Times New Roman" panose="02020603050405020304" pitchFamily="18" charset="0"/>
              </a:rPr>
              <a:t>ORIENTAÇÃO PARA PEDESTRES E CONDUTORES, E REALIZAÇÃO DE PALESTRAS.</a:t>
            </a:r>
            <a:endParaRPr lang="pt-BR" sz="2200" b="1" dirty="0"/>
          </a:p>
          <a:p>
            <a:pPr algn="just">
              <a:lnSpc>
                <a:spcPct val="110000"/>
              </a:lnSpc>
            </a:pPr>
            <a:r>
              <a:rPr lang="pt-BR" sz="2200" b="1" dirty="0"/>
              <a:t>LOCAÇÃO DE SOFTWARE E EQUIPAMENTO PARA SISTEMA DE TALONÁRIO ELETRÔNICO DE MULTAS, BEM COMO O GERENCIAMENTO DE INFRAÇÕES JUNTO AO DEPTRAN.</a:t>
            </a:r>
          </a:p>
          <a:p>
            <a:pPr algn="just">
              <a:lnSpc>
                <a:spcPct val="110000"/>
              </a:lnSpc>
            </a:pPr>
            <a:r>
              <a:rPr lang="pt-BR" sz="2200" b="1" dirty="0"/>
              <a:t>AQUISIÇÃO DE MATERIAIS DE PINTURA PARA DEMARCAÇÃO VIÁRIAS.</a:t>
            </a:r>
          </a:p>
          <a:p>
            <a:pPr algn="just">
              <a:lnSpc>
                <a:spcPct val="110000"/>
              </a:lnSpc>
            </a:pPr>
            <a:r>
              <a:rPr lang="pt-BR" sz="2200" b="1" dirty="0"/>
              <a:t>IMPLANTAÇÃO DE REDUTORES DE VELOCIDADE (QUEBRA MOLAS E FAIXAS ELEVADAS).</a:t>
            </a:r>
          </a:p>
          <a:p>
            <a:pPr algn="just">
              <a:lnSpc>
                <a:spcPct val="110000"/>
              </a:lnSpc>
            </a:pPr>
            <a:r>
              <a:rPr lang="pt-BR" sz="2200" b="1" dirty="0"/>
              <a:t>SUBSTITUIÇÃO DE PLACAS DANIFICADAS E INSTALAÇÃO DE NOVAS.</a:t>
            </a:r>
          </a:p>
          <a:p>
            <a:pPr algn="just">
              <a:lnSpc>
                <a:spcPct val="110000"/>
              </a:lnSpc>
            </a:pPr>
            <a:r>
              <a:rPr lang="pt-BR" sz="2200" b="1" dirty="0"/>
              <a:t>PINTURA DE REDUTORES DE VELOCIDADE, PARE, FAIXAS DE PEDESTRES, CONSERTO E MANUTENÇÃO DE SEMÁFOROS.</a:t>
            </a:r>
          </a:p>
          <a:p>
            <a:pPr algn="just">
              <a:lnSpc>
                <a:spcPct val="110000"/>
              </a:lnSpc>
            </a:pPr>
            <a:r>
              <a:rPr lang="pt-BR" sz="2200" b="1" dirty="0"/>
              <a:t>SINALIZAÇÃO E IMPLANTAÇÃO DE ESTACIONAMENTO.</a:t>
            </a:r>
          </a:p>
          <a:p>
            <a:pPr algn="just">
              <a:lnSpc>
                <a:spcPct val="110000"/>
              </a:lnSpc>
            </a:pPr>
            <a:r>
              <a:rPr lang="pt-BR" sz="2200" b="1" dirty="0">
                <a:cs typeface="Times New Roman" panose="02020603050405020304" pitchFamily="18" charset="0"/>
              </a:rPr>
              <a:t>APOIO TÉCNICO PARA REALIZAÇÃO DE AÇÕES VOLTADAS AO TRÂNSITO COM O CONSELHO ESTADUAL DE TRÂNSITO.</a:t>
            </a:r>
          </a:p>
          <a:p>
            <a:pPr algn="just">
              <a:lnSpc>
                <a:spcPct val="110000"/>
              </a:lnSpc>
            </a:pPr>
            <a:r>
              <a:rPr lang="pt-BR" sz="2200" b="1" dirty="0">
                <a:cs typeface="Times New Roman" panose="02020603050405020304" pitchFamily="18" charset="0"/>
              </a:rPr>
              <a:t>LOCAÇÃO DE IMÓVEL: SEDE DA SEMUTRAN.</a:t>
            </a:r>
          </a:p>
          <a:p>
            <a:pPr algn="just">
              <a:lnSpc>
                <a:spcPct val="110000"/>
              </a:lnSpc>
            </a:pPr>
            <a:r>
              <a:rPr lang="pt-BR" sz="2200" b="1" dirty="0">
                <a:cs typeface="Times New Roman" panose="02020603050405020304" pitchFamily="18" charset="0"/>
              </a:rPr>
              <a:t>POSSE A 15 NOVOS SERVIDORES.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pt-BR" sz="2200" b="1" dirty="0">
              <a:cs typeface="Times New Roman" panose="02020603050405020304" pitchFamily="18" charset="0"/>
            </a:endParaRPr>
          </a:p>
          <a:p>
            <a:pPr marL="273050" indent="0" algn="just">
              <a:lnSpc>
                <a:spcPct val="100000"/>
              </a:lnSpc>
              <a:buNone/>
            </a:pPr>
            <a:endParaRPr lang="pt-BR" sz="2200" b="1" dirty="0">
              <a:cs typeface="Times New Roman" panose="02020603050405020304" pitchFamily="18" charset="0"/>
            </a:endParaRPr>
          </a:p>
          <a:p>
            <a:pPr marL="273050" indent="0" algn="just">
              <a:lnSpc>
                <a:spcPct val="100000"/>
              </a:lnSpc>
              <a:buNone/>
            </a:pPr>
            <a:endParaRPr lang="pt-BR" sz="2200" b="1" dirty="0">
              <a:cs typeface="Times New Roman" panose="02020603050405020304" pitchFamily="18" charset="0"/>
            </a:endParaRPr>
          </a:p>
        </p:txBody>
      </p:sp>
      <p:sp>
        <p:nvSpPr>
          <p:cNvPr id="63490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FB12F2-0A10-43B3-BB4C-C10404FB62F9}" type="slidenum">
              <a:rPr lang="pt-BR" sz="1400">
                <a:solidFill>
                  <a:schemeClr val="tx2"/>
                </a:solidFill>
              </a:rPr>
              <a:pPr eaLnBrk="1" hangingPunct="1"/>
              <a:t>18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vert="horz" lIns="91440" tIns="45720" rIns="91440" bIns="45720" rtlCol="0">
            <a:normAutofit/>
          </a:bodyPr>
          <a:lstStyle/>
          <a:p>
            <a:pPr marL="615950" indent="-342900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  <a:p>
            <a:pPr marL="615950" indent="-342900" algn="just">
              <a:lnSpc>
                <a:spcPct val="100000"/>
              </a:lnSpc>
            </a:pPr>
            <a:r>
              <a:rPr lang="pt-BR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NO TRÂNSITO</a:t>
            </a:r>
            <a:endParaRPr lang="pt-BR" sz="28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pt-BR" sz="2200" b="1" dirty="0" smtClean="0">
                <a:cs typeface="Times New Roman" panose="02020603050405020304" pitchFamily="18" charset="0"/>
              </a:rPr>
              <a:t>NA JOÃO DANTAS FILGUEIRAS , MARECHAL DEODORO</a:t>
            </a:r>
          </a:p>
          <a:p>
            <a:pPr algn="just">
              <a:lnSpc>
                <a:spcPct val="110000"/>
              </a:lnSpc>
            </a:pPr>
            <a:r>
              <a:rPr lang="pt-BR" sz="2200" b="1" dirty="0" smtClean="0">
                <a:cs typeface="Times New Roman" panose="02020603050405020304" pitchFamily="18" charset="0"/>
              </a:rPr>
              <a:t>NA RUA ANGELINA TEBET E R. SOBRAL STA LUZIA</a:t>
            </a:r>
          </a:p>
          <a:p>
            <a:pPr algn="just">
              <a:lnSpc>
                <a:spcPct val="110000"/>
              </a:lnSpc>
            </a:pPr>
            <a:r>
              <a:rPr lang="pt-BR" sz="2200" b="1" dirty="0" smtClean="0">
                <a:cs typeface="Times New Roman" panose="02020603050405020304" pitchFamily="18" charset="0"/>
              </a:rPr>
              <a:t>EDUCAÇÃO DE TRÂNSITO PARCERIA COM 10 ESCOLAS E 07 EMPRESAS</a:t>
            </a:r>
          </a:p>
          <a:p>
            <a:pPr algn="just">
              <a:lnSpc>
                <a:spcPct val="110000"/>
              </a:lnSpc>
            </a:pPr>
            <a:r>
              <a:rPr lang="pt-BR" sz="2200" b="1" dirty="0">
                <a:cs typeface="Times New Roman" panose="02020603050405020304" pitchFamily="18" charset="0"/>
              </a:rPr>
              <a:t> </a:t>
            </a:r>
            <a:r>
              <a:rPr lang="pt-BR" sz="2200" b="1" dirty="0" smtClean="0">
                <a:cs typeface="Times New Roman" panose="02020603050405020304" pitchFamily="18" charset="0"/>
              </a:rPr>
              <a:t>ORDEM DE SERVIÇO PARA CONSTRUÇÃO DA CIDADE MIRIM PARA EDUCAÇÃO DE TRÂNSITO</a:t>
            </a:r>
          </a:p>
          <a:p>
            <a:pPr algn="just">
              <a:lnSpc>
                <a:spcPct val="110000"/>
              </a:lnSpc>
            </a:pPr>
            <a:endParaRPr lang="pt-BR" sz="2400" b="1" dirty="0">
              <a:cs typeface="Times New Roman" panose="02020603050405020304" pitchFamily="18" charset="0"/>
            </a:endParaRPr>
          </a:p>
          <a:p>
            <a:pPr marL="615950" indent="-342900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  <a:p>
            <a:pPr marL="615950" indent="-342900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3490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FB12F2-0A10-43B3-BB4C-C10404FB62F9}" type="slidenum">
              <a:rPr lang="pt-BR" sz="1400">
                <a:solidFill>
                  <a:schemeClr val="tx2"/>
                </a:solidFill>
              </a:rPr>
              <a:pPr eaLnBrk="1" hangingPunct="1"/>
              <a:t>19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239344" y="-27699"/>
            <a:ext cx="5904656" cy="4801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defRPr b="1">
                <a:solidFill>
                  <a:schemeClr val="dk1"/>
                </a:solidFill>
                <a:latin typeface="+mj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pt-BR" sz="2800" dirty="0">
                <a:solidFill>
                  <a:schemeClr val="accent6">
                    <a:lumMod val="50000"/>
                  </a:schemeClr>
                </a:solidFill>
              </a:rPr>
              <a:t>PLANEJAMENTO E GESTÃO</a:t>
            </a:r>
          </a:p>
        </p:txBody>
      </p:sp>
    </p:spTree>
    <p:extLst>
      <p:ext uri="{BB962C8B-B14F-4D97-AF65-F5344CB8AC3E}">
        <p14:creationId xmlns:p14="http://schemas.microsoft.com/office/powerpoint/2010/main" xmlns="" val="407354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75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0" y="692150"/>
            <a:ext cx="9144000" cy="616585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endParaRPr lang="pt-BR" b="1" dirty="0" smtClean="0"/>
          </a:p>
          <a:p>
            <a:pPr eaLnBrk="1" hangingPunct="1"/>
            <a:endParaRPr lang="pt-BR" sz="2000" b="1" dirty="0" smtClean="0"/>
          </a:p>
          <a:p>
            <a:pPr eaLnBrk="1" hangingPunct="1">
              <a:buFont typeface="Wingdings 2" panose="05020102010507070707" pitchFamily="18" charset="2"/>
              <a:buNone/>
            </a:pPr>
            <a:endParaRPr lang="pt-BR" b="1" dirty="0" smtClean="0"/>
          </a:p>
        </p:txBody>
      </p:sp>
      <p:sp>
        <p:nvSpPr>
          <p:cNvPr id="14339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40ED42-92C2-4FE0-878B-3E4224E815C0}" type="slidenum">
              <a:rPr lang="pt-BR" sz="1400">
                <a:solidFill>
                  <a:schemeClr val="tx2"/>
                </a:solidFill>
              </a:rPr>
              <a:pPr eaLnBrk="1" hangingPunct="1"/>
              <a:t>2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85852" y="6858000"/>
            <a:ext cx="9144000" cy="5357850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pt-BR" sz="6200" b="1" dirty="0">
              <a:ln w="6350"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ea typeface="+mj-ea"/>
              <a:cs typeface="+mj-cs"/>
            </a:endParaRPr>
          </a:p>
          <a:p>
            <a:pPr algn="just" fontAlgn="auto">
              <a:spcAft>
                <a:spcPts val="0"/>
              </a:spcAft>
              <a:defRPr/>
            </a:pPr>
            <a:endParaRPr lang="pt-BR" sz="40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175" y="0"/>
            <a:ext cx="9144000" cy="64017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endParaRPr kumimoji="1" lang="pt-BR" sz="4000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Microsoft Sans Serif" pitchFamily="34" charset="0"/>
            </a:endParaRPr>
          </a:p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kumimoji="1" lang="pt-BR" sz="4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icrosoft Sans Serif" pitchFamily="34" charset="0"/>
              </a:rPr>
              <a:t>Prestação </a:t>
            </a:r>
            <a:r>
              <a:rPr kumimoji="1" lang="pt-BR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icrosoft Sans Serif" pitchFamily="34" charset="0"/>
              </a:rPr>
              <a:t>de Contas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kumimoji="1" lang="pt-BR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icrosoft Sans Serif" pitchFamily="34" charset="0"/>
              </a:rPr>
              <a:t>2</a:t>
            </a:r>
            <a:r>
              <a:rPr kumimoji="1" lang="pt-BR" sz="4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icrosoft Sans Serif" pitchFamily="34" charset="0"/>
              </a:rPr>
              <a:t>º </a:t>
            </a:r>
            <a:r>
              <a:rPr kumimoji="1" lang="pt-BR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icrosoft Sans Serif" pitchFamily="34" charset="0"/>
              </a:rPr>
              <a:t>Quadrimestre de </a:t>
            </a:r>
            <a:r>
              <a:rPr kumimoji="1" lang="pt-BR" sz="4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icrosoft Sans Serif" pitchFamily="34" charset="0"/>
              </a:rPr>
              <a:t>2016</a:t>
            </a:r>
            <a:endParaRPr kumimoji="1" lang="pt-BR" sz="40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Microsoft Sans Serif" pitchFamily="34" charset="0"/>
            </a:endParaRPr>
          </a:p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endParaRPr kumimoji="1" lang="pt-BR" sz="40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Microsoft Sans Serif" pitchFamily="34" charset="0"/>
            </a:endParaRPr>
          </a:p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kumimoji="1" lang="pt-BR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icrosoft Sans Serif" pitchFamily="34" charset="0"/>
              </a:rPr>
              <a:t>EM CUMPRIMENTO AO ART. 48 DA LEI DE RESPONSABILIDADE FISCAL 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endParaRPr kumimoji="1" lang="pt-BR" sz="40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Microsoft Sans Serif" pitchFamily="34" charset="0"/>
            </a:endParaRPr>
          </a:p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kumimoji="1" lang="pt-BR" sz="40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icrosoft Sans Serif" pitchFamily="34" charset="0"/>
              </a:rPr>
              <a:t>Prefeita </a:t>
            </a:r>
            <a:r>
              <a:rPr kumimoji="1" lang="pt-BR" sz="4000" b="1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icrosoft Sans Serif" pitchFamily="34" charset="0"/>
              </a:rPr>
              <a:t>Marcia Moura</a:t>
            </a:r>
            <a:endParaRPr kumimoji="1" lang="pt-BR" sz="40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Microsoft Sans Serif" pitchFamily="34" charset="0"/>
            </a:endParaRPr>
          </a:p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endParaRPr kumimoji="1" lang="pt-BR" sz="4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Microsoft Sans Serif" pitchFamily="34" charset="0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4"/>
          <p:cNvSpPr>
            <a:spLocks noGrp="1" noChangeArrowheads="1"/>
          </p:cNvSpPr>
          <p:nvPr>
            <p:ph idx="1"/>
          </p:nvPr>
        </p:nvSpPr>
        <p:spPr>
          <a:xfrm>
            <a:off x="0" y="-27384"/>
            <a:ext cx="9144000" cy="6858000"/>
          </a:xfrm>
        </p:spPr>
        <p:txBody>
          <a:bodyPr vert="horz" lIns="91440" tIns="45720" rIns="91440" bIns="45720" rtlCol="0">
            <a:normAutofit/>
          </a:bodyPr>
          <a:lstStyle/>
          <a:p>
            <a:pPr marL="615950" indent="-342900" algn="just">
              <a:lnSpc>
                <a:spcPct val="100000"/>
              </a:lnSpc>
            </a:pPr>
            <a:r>
              <a:rPr lang="pt-BR" sz="2000" b="1" dirty="0">
                <a:cs typeface="Times New Roman" panose="02020603050405020304" pitchFamily="18" charset="0"/>
              </a:rPr>
              <a:t>CAPTAÇÃO DE RECURSOS E APOIO NA ELABORAÇÃO E MANUTENÇÃO DE CONVÊNIOS.</a:t>
            </a:r>
          </a:p>
          <a:p>
            <a:pPr marL="615950" indent="-342900" algn="just">
              <a:lnSpc>
                <a:spcPct val="100000"/>
              </a:lnSpc>
            </a:pPr>
            <a:r>
              <a:rPr lang="pt-BR" sz="2000" b="1" dirty="0">
                <a:cs typeface="Times New Roman" panose="02020603050405020304" pitchFamily="18" charset="0"/>
              </a:rPr>
              <a:t>APOIO AS DEMAIS SECRETARIAS QUANTO A ELABORAÇÃO DE PROJETOS ARQUITETÔNICOS E COMPLEMENTARES.</a:t>
            </a:r>
          </a:p>
          <a:p>
            <a:pPr marL="615950" indent="-342900" algn="just">
              <a:lnSpc>
                <a:spcPct val="100000"/>
              </a:lnSpc>
            </a:pPr>
            <a:r>
              <a:rPr lang="pt-BR" sz="2000" b="1" dirty="0">
                <a:cs typeface="Times New Roman" panose="02020603050405020304" pitchFamily="18" charset="0"/>
              </a:rPr>
              <a:t>ATIVIDADES DE APOIO AO COMITÊ DE USO E OCUPAÇÃO DO SOLO, COM EMISSÃO DE  71 GDU, 14 ESTUDO DE IMPACTO E VIZINHANÇA, 01 LICENÇA, E 02 PARECERES.</a:t>
            </a:r>
          </a:p>
          <a:p>
            <a:pPr marL="615950" indent="-342900" algn="just">
              <a:lnSpc>
                <a:spcPct val="100000"/>
              </a:lnSpc>
            </a:pPr>
            <a:r>
              <a:rPr lang="pt-BR" sz="2000" b="1" dirty="0" smtClean="0">
                <a:cs typeface="Times New Roman" panose="02020603050405020304" pitchFamily="18" charset="0"/>
              </a:rPr>
              <a:t>SEMINÁRIO </a:t>
            </a:r>
            <a:r>
              <a:rPr lang="pt-BR" sz="2000" b="1" dirty="0">
                <a:cs typeface="Times New Roman" panose="02020603050405020304" pitchFamily="18" charset="0"/>
              </a:rPr>
              <a:t>NOVAS NORMAS, COMAER PARA ÁREA AGA.</a:t>
            </a:r>
          </a:p>
          <a:p>
            <a:pPr marL="615950" indent="-342900" algn="just">
              <a:lnSpc>
                <a:spcPct val="100000"/>
              </a:lnSpc>
            </a:pPr>
            <a:r>
              <a:rPr lang="pt-BR" sz="2000" b="1" dirty="0">
                <a:cs typeface="Times New Roman" panose="02020603050405020304" pitchFamily="18" charset="0"/>
              </a:rPr>
              <a:t>HOMOLOGAÇÃO PERMANENTE DO PAPI-SISTEMA DE SEGURANÇA PARA POUSO COM INFORMAÇÃO DO ÂNGULO PARA APROXIMAÇÃO DO AEROPORTO.</a:t>
            </a:r>
          </a:p>
          <a:p>
            <a:pPr marL="615950" indent="-342900" algn="just">
              <a:lnSpc>
                <a:spcPct val="100000"/>
              </a:lnSpc>
            </a:pPr>
            <a:r>
              <a:rPr lang="pt-BR" sz="2000" b="1" dirty="0">
                <a:cs typeface="Times New Roman" panose="02020603050405020304" pitchFamily="18" charset="0"/>
              </a:rPr>
              <a:t>INAUGURAÇÃO DA LANCHONETE DO AEROPORTO.</a:t>
            </a:r>
          </a:p>
          <a:p>
            <a:pPr marL="615950" indent="-342900" algn="just">
              <a:lnSpc>
                <a:spcPct val="100000"/>
              </a:lnSpc>
            </a:pPr>
            <a:r>
              <a:rPr lang="pt-BR" sz="2000" b="1" dirty="0">
                <a:cs typeface="Times New Roman" panose="02020603050405020304" pitchFamily="18" charset="0"/>
              </a:rPr>
              <a:t>TECNOLOGIA DE INFORMAÇÃO: ATENDIMENTO AS SECRETARIAS, CONTROLE DA SEGURANÇA VIRTUAL, DESENVOLVIMENTO DE NOVAS TECNOLOGIA E MELHORIAS AOS SERVIÇOS DE TRANSPARÊNCIA DE DADOS, ATRAVÉS DOS PORTAIS AO CIDADÃO</a:t>
            </a:r>
            <a:r>
              <a:rPr lang="pt-BR" sz="2000" b="1" dirty="0" smtClean="0">
                <a:cs typeface="Times New Roman" panose="02020603050405020304" pitchFamily="18" charset="0"/>
              </a:rPr>
              <a:t>.</a:t>
            </a:r>
          </a:p>
          <a:p>
            <a:pPr marL="615950" indent="-342900" algn="just">
              <a:lnSpc>
                <a:spcPct val="100000"/>
              </a:lnSpc>
            </a:pPr>
            <a:r>
              <a:rPr lang="pt-BR" sz="2000" b="1" dirty="0">
                <a:cs typeface="Times New Roman" panose="02020603050405020304" pitchFamily="18" charset="0"/>
              </a:rPr>
              <a:t>IMPLANTAÇÃO DO PROJETO DE CARGA E RECARGA DE CARTUCHOS</a:t>
            </a:r>
          </a:p>
          <a:p>
            <a:pPr marL="615950" indent="-342900" algn="just">
              <a:lnSpc>
                <a:spcPct val="100000"/>
              </a:lnSpc>
            </a:pPr>
            <a:endParaRPr lang="pt-BR" sz="2200" b="1" dirty="0" smtClean="0">
              <a:latin typeface="+mj-lt"/>
              <a:cs typeface="Times New Roman" panose="02020603050405020304" pitchFamily="18" charset="0"/>
            </a:endParaRPr>
          </a:p>
          <a:p>
            <a:pPr marL="615950" indent="-342900" algn="just">
              <a:lnSpc>
                <a:spcPct val="100000"/>
              </a:lnSpc>
            </a:pPr>
            <a:endParaRPr lang="pt-BR" sz="2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3490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FB12F2-0A10-43B3-BB4C-C10404FB62F9}" type="slidenum">
              <a:rPr lang="pt-BR" sz="1400">
                <a:solidFill>
                  <a:schemeClr val="tx2"/>
                </a:solidFill>
              </a:rPr>
              <a:pPr eaLnBrk="1" hangingPunct="1"/>
              <a:t>20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43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46434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365625"/>
            <a:ext cx="45085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60625"/>
            <a:ext cx="45085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60625"/>
            <a:ext cx="464343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ítul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b="1" dirty="0" smtClean="0">
                <a:solidFill>
                  <a:srgbClr val="FFFF00"/>
                </a:solidFill>
              </a:rPr>
              <a:t>DESENVOLVIMENTO ECONÔMICO</a:t>
            </a:r>
          </a:p>
        </p:txBody>
      </p:sp>
    </p:spTree>
    <p:extLst>
      <p:ext uri="{BB962C8B-B14F-4D97-AF65-F5344CB8AC3E}">
        <p14:creationId xmlns:p14="http://schemas.microsoft.com/office/powerpoint/2010/main" xmlns="" val="1695322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Conteúdo 2"/>
          <p:cNvSpPr>
            <a:spLocks noGrp="1"/>
          </p:cNvSpPr>
          <p:nvPr>
            <p:ph idx="1"/>
          </p:nvPr>
        </p:nvSpPr>
        <p:spPr>
          <a:xfrm>
            <a:off x="0" y="0"/>
            <a:ext cx="9036050" cy="6858000"/>
          </a:xfrm>
        </p:spPr>
        <p:txBody>
          <a:bodyPr>
            <a:normAutofit/>
          </a:bodyPr>
          <a:lstStyle/>
          <a:p>
            <a:pPr algn="just"/>
            <a:endParaRPr lang="pt-BR" sz="2400" b="1" dirty="0" smtClean="0"/>
          </a:p>
          <a:p>
            <a:pPr algn="just"/>
            <a:r>
              <a:rPr lang="pt-BR" altLang="pt-BR" sz="2000" b="1" dirty="0" smtClean="0"/>
              <a:t>IMPLANTAÇÃO DO NÚCLEO DE PESQUISAS ECONÔMICAS.</a:t>
            </a:r>
          </a:p>
          <a:p>
            <a:pPr algn="just"/>
            <a:r>
              <a:rPr lang="pt-BR" sz="2000" b="1" dirty="0" smtClean="0"/>
              <a:t>REALIZAÇÃO DE WORKSHOPS DO PROGRAMA “TRÊS LAGOAS - CAPITAL DAS OPORTUNIDADES”. (RIBEIRÃO PRETO - SP E  IPATINGA - MG)</a:t>
            </a:r>
          </a:p>
          <a:p>
            <a:pPr algn="just"/>
            <a:r>
              <a:rPr lang="pt-BR" altLang="pt-BR" sz="2000" b="1" dirty="0" smtClean="0"/>
              <a:t>EFETIVAÇÃO DO FUNCIONAMENTO DA SALA DO EMPREENDEDOR EM PARCERIA COM SEBRAE</a:t>
            </a:r>
          </a:p>
          <a:p>
            <a:pPr algn="just" eaLnBrk="1" hangingPunct="1"/>
            <a:r>
              <a:rPr lang="pt-BR" altLang="pt-BR" sz="2000" b="1" dirty="0" smtClean="0"/>
              <a:t>PARTICIPAÇÃO  EM EVENTOS QUE DIFUNDAM A INFRAESTRUTURA, POLÍTICA DE INCENTIVOS, EM FAVOR DO DESENVOLVIMENTO ECONÔMICO E SOCIAL DO MUNICÍPIO E OS POTENCIAIS TURÍSTICOS;</a:t>
            </a:r>
          </a:p>
          <a:p>
            <a:pPr algn="just" eaLnBrk="1" hangingPunct="1"/>
            <a:r>
              <a:rPr lang="pt-BR" altLang="pt-BR" sz="2000" b="1" dirty="0" smtClean="0"/>
              <a:t>REGULARIZAÇÃO DO SHOPPING POPULAR;</a:t>
            </a:r>
          </a:p>
          <a:p>
            <a:pPr algn="just"/>
            <a:r>
              <a:rPr lang="pt-BR" altLang="pt-BR" sz="2000" b="1" dirty="0" smtClean="0"/>
              <a:t>ARTICULAÇÃO ATRAVÉS DE CONVÊNIO COM IEL NA FORMULAÇÃO DE PROGRAMAS DE QUALIFICAÇÃO DE FORNECEDORES (PQF) PARA O ATENDIMENTO DAS DEMANDAS DOS SETORES PRODUTIVOS E DE SEUS INTEGRANTES;</a:t>
            </a:r>
          </a:p>
          <a:p>
            <a:pPr algn="just"/>
            <a:r>
              <a:rPr lang="pt-BR" altLang="pt-BR" sz="2000" b="1" dirty="0" smtClean="0"/>
              <a:t>ADMINISTRAÇÃO, APOIO E FORTALECIMENTO DAS FEIRAS LIVRES;</a:t>
            </a:r>
            <a:endParaRPr lang="pt-BR" altLang="pt-BR" sz="2000" b="1" i="1" dirty="0" smtClean="0"/>
          </a:p>
          <a:p>
            <a:pPr algn="just"/>
            <a:r>
              <a:rPr lang="pt-BR" altLang="pt-BR" sz="2000" b="1" dirty="0" smtClean="0"/>
              <a:t>ADMINISTRAÇÃO E MANUTENÇÃO DO BALNEÁRIO MUNICIPAL “MIGUEL JORGE TABOX”.</a:t>
            </a:r>
          </a:p>
          <a:p>
            <a:pPr marL="0" indent="0" algn="just" eaLnBrk="1" hangingPunct="1">
              <a:buNone/>
            </a:pPr>
            <a:endParaRPr lang="pt-BR" altLang="pt-BR" sz="2300" b="1" dirty="0" smtClean="0"/>
          </a:p>
          <a:p>
            <a:pPr algn="just" eaLnBrk="1" hangingPunct="1">
              <a:buFont typeface="Courier New" pitchFamily="49" charset="0"/>
              <a:buChar char="o"/>
            </a:pPr>
            <a:endParaRPr lang="pt-BR" altLang="pt-BR" sz="2200" b="1" dirty="0" smtClean="0">
              <a:cs typeface="Arial" charset="0"/>
            </a:endParaRPr>
          </a:p>
          <a:p>
            <a:pPr algn="just" eaLnBrk="1" hangingPunct="1">
              <a:buFont typeface="Courier New" pitchFamily="49" charset="0"/>
              <a:buChar char="o"/>
            </a:pPr>
            <a:endParaRPr lang="pt-BR" altLang="pt-BR" sz="14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59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6469A-ADD7-46C1-BFA9-9AB5A0236EB6}" type="slidenum">
              <a:rPr lang="pt-BR" smtClean="0"/>
              <a:pPr/>
              <a:t>23</a:t>
            </a:fld>
            <a:endParaRPr lang="pt-BR" dirty="0"/>
          </a:p>
        </p:txBody>
      </p:sp>
      <p:pic>
        <p:nvPicPr>
          <p:cNvPr id="6" name="Imagem 5" descr="https://encrypted-tbn0.gstatic.com/images?q=tbn:ANd9GcRVL3qI4p0aySvT4jUMyAHXYr3GBqADxEQVz2JtXDnyftLGOQcu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9" y="-17648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10"/>
          <p:cNvSpPr txBox="1">
            <a:spLocks noChangeArrowheads="1"/>
          </p:cNvSpPr>
          <p:nvPr/>
        </p:nvSpPr>
        <p:spPr bwMode="auto">
          <a:xfrm>
            <a:off x="5508104" y="28492"/>
            <a:ext cx="363589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SAÚDE PÚBLICA</a:t>
            </a:r>
          </a:p>
        </p:txBody>
      </p:sp>
    </p:spTree>
    <p:extLst>
      <p:ext uri="{BB962C8B-B14F-4D97-AF65-F5344CB8AC3E}">
        <p14:creationId xmlns:p14="http://schemas.microsoft.com/office/powerpoint/2010/main" xmlns="" val="379221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539552" y="346646"/>
            <a:ext cx="8147248" cy="634082"/>
          </a:xfrm>
        </p:spPr>
        <p:txBody>
          <a:bodyPr>
            <a:noAutofit/>
          </a:bodyPr>
          <a:lstStyle/>
          <a:p>
            <a:r>
              <a:rPr lang="pt-BR" sz="2200" b="1" dirty="0"/>
              <a:t>Produção de Serviços – Atenção Básica, Atenção Especializada, Urgência e Emergência e Hospitalar</a:t>
            </a:r>
            <a:r>
              <a:rPr lang="pt-BR" sz="2200" dirty="0"/>
              <a:t/>
            </a:r>
            <a:br>
              <a:rPr lang="pt-BR" sz="2200" dirty="0"/>
            </a:br>
            <a:endParaRPr lang="pt-BR" sz="2200" dirty="0"/>
          </a:p>
        </p:txBody>
      </p:sp>
      <p:sp>
        <p:nvSpPr>
          <p:cNvPr id="7" name="Título 5"/>
          <p:cNvSpPr txBox="1">
            <a:spLocks/>
          </p:cNvSpPr>
          <p:nvPr/>
        </p:nvSpPr>
        <p:spPr>
          <a:xfrm>
            <a:off x="590848" y="1270448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200" b="1" dirty="0"/>
              <a:t>Produção de Serviços Ambulatorial e Hospitalar - Saúde </a:t>
            </a:r>
            <a:r>
              <a:rPr lang="pt-BR" sz="2200" b="1" dirty="0" smtClean="0"/>
              <a:t>Mental</a:t>
            </a:r>
            <a:r>
              <a:rPr lang="pt-BR" sz="2200" dirty="0" smtClean="0"/>
              <a:t/>
            </a:r>
            <a:br>
              <a:rPr lang="pt-BR" sz="2200" dirty="0" smtClean="0"/>
            </a:br>
            <a:endParaRPr lang="pt-BR" sz="2200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09743790"/>
              </p:ext>
            </p:extLst>
          </p:nvPr>
        </p:nvGraphicFramePr>
        <p:xfrm>
          <a:off x="827584" y="3212976"/>
          <a:ext cx="6488886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8"/>
                <a:gridCol w="425663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Finalizadas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Em andamento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ESF Jardim Atenas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</a:rPr>
                        <a:t>ESF Jupiá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00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ESF Vila Haro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</a:rPr>
                        <a:t>ESF Nova Três Lagoas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 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</a:rPr>
                        <a:t>Academia de Saúde Jardim Maristela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 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</a:rPr>
                        <a:t>Centro de Controle de Zoonoses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</a:rPr>
                        <a:t>PAB 24hs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Título 5"/>
          <p:cNvSpPr txBox="1">
            <a:spLocks/>
          </p:cNvSpPr>
          <p:nvPr/>
        </p:nvSpPr>
        <p:spPr>
          <a:xfrm>
            <a:off x="590848" y="2105474"/>
            <a:ext cx="8229600" cy="5871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 smtClean="0"/>
              <a:t>Vigilância em Saúde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165536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3573016"/>
            <a:ext cx="8229600" cy="3096344"/>
          </a:xfrm>
        </p:spPr>
        <p:txBody>
          <a:bodyPr>
            <a:noAutofit/>
          </a:bodyPr>
          <a:lstStyle/>
          <a:p>
            <a:pPr algn="just"/>
            <a:r>
              <a:rPr lang="pt-BR" sz="2400" b="1" dirty="0" smtClean="0"/>
              <a:t>Manutenção de contratos de prestação de serviços de manutenção, limpeza, segurança, equipamentos, jardinagem e serviços de saúde;</a:t>
            </a:r>
          </a:p>
          <a:p>
            <a:pPr algn="just"/>
            <a:r>
              <a:rPr lang="pt-BR" sz="2400" b="1" dirty="0" smtClean="0"/>
              <a:t>Aquisição e manutenção de materiais, insumos e equipamentos de saúde;</a:t>
            </a:r>
          </a:p>
          <a:p>
            <a:pPr algn="just"/>
            <a:r>
              <a:rPr lang="pt-BR" sz="2400" b="1" dirty="0" smtClean="0"/>
              <a:t>Garantia de transporte municipal (hemodiálise, fisioterapia) e intermunicipal (Barretos, São José do Rio Preto, Campo Grande, entre outros) aos pacientes.</a:t>
            </a:r>
            <a:endParaRPr lang="pt-BR" sz="2400" b="1" dirty="0"/>
          </a:p>
        </p:txBody>
      </p:sp>
      <p:sp>
        <p:nvSpPr>
          <p:cNvPr id="4" name="Título 5"/>
          <p:cNvSpPr txBox="1">
            <a:spLocks/>
          </p:cNvSpPr>
          <p:nvPr/>
        </p:nvSpPr>
        <p:spPr>
          <a:xfrm>
            <a:off x="539552" y="260648"/>
            <a:ext cx="8229600" cy="5871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>
                <a:solidFill>
                  <a:schemeClr val="accent2">
                    <a:lumMod val="50000"/>
                  </a:schemeClr>
                </a:solidFill>
              </a:rPr>
              <a:t>Parcerias</a:t>
            </a:r>
            <a:endParaRPr lang="pt-BR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Espaço Reservado para Conteúdo 5"/>
          <p:cNvSpPr txBox="1">
            <a:spLocks/>
          </p:cNvSpPr>
          <p:nvPr/>
        </p:nvSpPr>
        <p:spPr>
          <a:xfrm>
            <a:off x="457200" y="692696"/>
            <a:ext cx="8229600" cy="1617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400" b="1" dirty="0" smtClean="0"/>
              <a:t>Gerência Privada: APAE, HNSA, CAD, MR Ventura, Laboratório Auxiliadora, Medicina Nuclear, Clínica Fetus, Hospital dos Olhos, NAVES, CER.</a:t>
            </a:r>
          </a:p>
          <a:p>
            <a:pPr algn="just"/>
            <a:r>
              <a:rPr lang="pt-BR" sz="2400" b="1" dirty="0" smtClean="0"/>
              <a:t>Gerência Estadual: Corpo de Bombeiros, Núcleo Regional de Saúde e Hemonúcleo.</a:t>
            </a:r>
          </a:p>
          <a:p>
            <a:pPr algn="just"/>
            <a:r>
              <a:rPr lang="pt-BR" sz="2400" b="1" dirty="0" smtClean="0"/>
              <a:t>Locais: UFMS, AEMS, SENAC.</a:t>
            </a:r>
            <a:endParaRPr lang="pt-BR" sz="2400" b="1" dirty="0"/>
          </a:p>
        </p:txBody>
      </p:sp>
      <p:sp>
        <p:nvSpPr>
          <p:cNvPr id="6" name="Título 5"/>
          <p:cNvSpPr txBox="1">
            <a:spLocks/>
          </p:cNvSpPr>
          <p:nvPr/>
        </p:nvSpPr>
        <p:spPr>
          <a:xfrm>
            <a:off x="691952" y="3129906"/>
            <a:ext cx="8229600" cy="5871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 smtClean="0">
                <a:solidFill>
                  <a:schemeClr val="accent2">
                    <a:lumMod val="50000"/>
                  </a:schemeClr>
                </a:solidFill>
              </a:rPr>
              <a:t>Administrativa e Financeira</a:t>
            </a:r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381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6563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73883F-3193-4F4F-86EF-623A3D8BB7FC}" type="slidenum">
              <a:rPr lang="pt-BR" sz="1400">
                <a:solidFill>
                  <a:schemeClr val="tx2"/>
                </a:solidFill>
              </a:rPr>
              <a:pPr eaLnBrk="1" hangingPunct="1"/>
              <a:t>26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63492" name="CaixaDeTexto 4"/>
          <p:cNvSpPr txBox="1">
            <a:spLocks noChangeArrowheads="1"/>
          </p:cNvSpPr>
          <p:nvPr/>
        </p:nvSpPr>
        <p:spPr bwMode="auto">
          <a:xfrm>
            <a:off x="4751388" y="0"/>
            <a:ext cx="4392612" cy="507831"/>
          </a:xfrm>
          <a:prstGeom prst="rect">
            <a:avLst/>
          </a:prstGeom>
          <a:solidFill>
            <a:srgbClr val="CCFF99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defRPr b="1">
                <a:solidFill>
                  <a:schemeClr val="dk1"/>
                </a:solidFill>
                <a:latin typeface="+mj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pt-BR" sz="3000" dirty="0">
                <a:solidFill>
                  <a:schemeClr val="accent6"/>
                </a:solidFill>
              </a:rPr>
              <a:t>ASSISTÊNCIA SOCIAL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30958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1825"/>
            <a:ext cx="9144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u="sng" dirty="0">
                <a:latin typeface="+mn-lt"/>
              </a:rPr>
              <a:t>SECRETARIA DE ASSISTÊNCIA</a:t>
            </a:r>
            <a:r>
              <a:rPr lang="pt-BR" sz="2000" b="1" dirty="0">
                <a:latin typeface="+mn-lt"/>
              </a:rPr>
              <a:t>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latin typeface="+mn-lt"/>
              </a:rPr>
              <a:t>MANUTENÇÃO, LIMPEZA E CONSERVAÇÃO DOS PRÉDIOS DA ASSISTÊNCIA E DAS UNIDADES DOS PROJETOS.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latin typeface="+mn-lt"/>
              </a:rPr>
              <a:t>ATENDIMENTO DE TRANSPORTE COM FORNECIMENTO DE PASSAGENS PARA USUÁRIOS DA ASSISTÊNCIA.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latin typeface="+mn-lt"/>
              </a:rPr>
              <a:t>ATENDIMENTO DE SEGURANÇA COM MONITORAMENTO DO SISTEMA DE ALARMES E VISTORIAS NOS PRÉDIOS.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F </a:t>
            </a:r>
            <a:r>
              <a:rPr lang="pt-BR" sz="2000" b="1" u="sng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 A S: </a:t>
            </a:r>
            <a:r>
              <a:rPr lang="pt-BR" sz="2000" b="1" dirty="0">
                <a:latin typeface="+mn-lt"/>
              </a:rPr>
              <a:t>AQUISIÇÃO DE GÊNEROS ALIMENTÍCIOS, AQUISIÇÃO DE MATERIAIS, E TRANSPORTE PARA ATENDIMENTO DE PROJETOS SOCIAIS.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latin typeface="+mn-lt"/>
              </a:rPr>
              <a:t>AUXILIO NOS SERVIÇOS DE TRANSLADO E SEPULTAMENTO DE PESSOAS CONFORME LOAS.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latin typeface="+mn-lt"/>
              </a:rPr>
              <a:t>AQUISIÇÃO DE VALE TRANSPORTE PESSOAS PORTADORAS DE NECESSIDADES ESPECIAIS.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latin typeface="+mn-lt"/>
              </a:rPr>
              <a:t>CONVÊNIOS COM ENTIDADES SOCIOASSITENCIAS</a:t>
            </a:r>
            <a:r>
              <a:rPr lang="pt-BR" sz="2000" b="1" dirty="0" smtClean="0">
                <a:latin typeface="+mn-lt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latin typeface="+mn-lt"/>
                <a:cs typeface="Times New Roman" panose="02020603050405020304" pitchFamily="18" charset="0"/>
              </a:rPr>
              <a:t>REFORMA E MANUTENÇÃO NAS UNIDADES E PROJETOS DA ASSISTÊNCIA SOCIAL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latin typeface="+mn-lt"/>
                <a:cs typeface="Times New Roman" panose="02020603050405020304" pitchFamily="18" charset="0"/>
              </a:rPr>
              <a:t>SERVIÇOS ESPECIALIZADOS NA MANUTENÇÃO DO SISTEMA DE TRATAMENTO DE ÁGUA DO CRASE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latin typeface="+mn-lt"/>
                <a:cs typeface="Times New Roman" panose="02020603050405020304" pitchFamily="18" charset="0"/>
              </a:rPr>
              <a:t>FORNECIMENTO DE PASSAGENS PARA PESSOAS EM SITUAÇÃO DE RUA Á CAMPO GRANDE, </a:t>
            </a:r>
            <a:r>
              <a:rPr lang="pt-BR" sz="2000" b="1" dirty="0" smtClean="0">
                <a:latin typeface="+mn-lt"/>
                <a:cs typeface="Times New Roman" panose="02020603050405020304" pitchFamily="18" charset="0"/>
              </a:rPr>
              <a:t>CUIABÁ </a:t>
            </a:r>
            <a:r>
              <a:rPr lang="pt-BR" sz="2000" b="1" dirty="0">
                <a:latin typeface="+mn-lt"/>
                <a:cs typeface="Times New Roman" panose="02020603050405020304" pitchFamily="18" charset="0"/>
              </a:rPr>
              <a:t>E DEMAIS CIDADES DO INTERIOR DO ESTADO.</a:t>
            </a:r>
            <a:endParaRPr lang="pt-BR" sz="2000" b="1" dirty="0">
              <a:latin typeface="+mn-lt"/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6469A-ADD7-46C1-BFA9-9AB5A0236EB6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5082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-47625" y="523875"/>
            <a:ext cx="4403725" cy="3265488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t-BR" b="1" dirty="0" smtClean="0"/>
              <a:t>				</a:t>
            </a:r>
          </a:p>
        </p:txBody>
      </p:sp>
      <p:sp>
        <p:nvSpPr>
          <p:cNvPr id="70659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F33DE2-3E3C-468A-8234-6C6C1A19D94C}" type="slidenum">
              <a:rPr lang="pt-BR" sz="1400">
                <a:solidFill>
                  <a:srgbClr val="898989"/>
                </a:solidFill>
              </a:rPr>
              <a:pPr eaLnBrk="1" hangingPunct="1"/>
              <a:t>28</a:t>
            </a:fld>
            <a:endParaRPr lang="pt-BR" sz="1400" dirty="0">
              <a:solidFill>
                <a:srgbClr val="898989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ASSISTÊNCIA SOCIAL</a:t>
            </a:r>
          </a:p>
        </p:txBody>
      </p:sp>
      <p:sp>
        <p:nvSpPr>
          <p:cNvPr id="67595" name="CaixaDeTexto 8"/>
          <p:cNvSpPr txBox="1">
            <a:spLocks noChangeArrowheads="1"/>
          </p:cNvSpPr>
          <p:nvPr/>
        </p:nvSpPr>
        <p:spPr bwMode="auto">
          <a:xfrm>
            <a:off x="4716016" y="96949"/>
            <a:ext cx="3313113" cy="3416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defRPr b="1">
                <a:solidFill>
                  <a:schemeClr val="dk1"/>
                </a:solidFill>
                <a:latin typeface="+mj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pt-BR" dirty="0" smtClean="0"/>
              <a:t>PROGRAMAS </a:t>
            </a:r>
            <a:r>
              <a:rPr lang="pt-BR" dirty="0"/>
              <a:t>SOCIAIS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grpSp>
        <p:nvGrpSpPr>
          <p:cNvPr id="11" name="Grupo 10"/>
          <p:cNvGrpSpPr/>
          <p:nvPr/>
        </p:nvGrpSpPr>
        <p:grpSpPr>
          <a:xfrm>
            <a:off x="486272" y="860464"/>
            <a:ext cx="2808312" cy="5605041"/>
            <a:chOff x="0" y="0"/>
            <a:chExt cx="2590800" cy="5305425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52575"/>
              <a:ext cx="2543175" cy="1905000"/>
            </a:xfrm>
            <a:prstGeom prst="rect">
              <a:avLst/>
            </a:prstGeom>
            <a:noFill/>
            <a:ln>
              <a:noFill/>
            </a:ln>
            <a:effectLst>
              <a:softEdge rad="114300"/>
            </a:effectLst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3371850"/>
              <a:ext cx="2581275" cy="1933575"/>
            </a:xfrm>
            <a:prstGeom prst="rect">
              <a:avLst/>
            </a:prstGeom>
            <a:noFill/>
            <a:ln>
              <a:noFill/>
            </a:ln>
            <a:effectLst>
              <a:softEdge rad="114300"/>
            </a:effectLst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0"/>
              <a:ext cx="2476500" cy="1857375"/>
            </a:xfrm>
            <a:prstGeom prst="rect">
              <a:avLst/>
            </a:prstGeom>
            <a:noFill/>
            <a:ln>
              <a:noFill/>
            </a:ln>
            <a:effectLst>
              <a:softEdge rad="114300"/>
            </a:effectLst>
          </p:spPr>
        </p:pic>
      </p:grpSp>
      <p:grpSp>
        <p:nvGrpSpPr>
          <p:cNvPr id="15" name="Grupo 14"/>
          <p:cNvGrpSpPr/>
          <p:nvPr/>
        </p:nvGrpSpPr>
        <p:grpSpPr>
          <a:xfrm>
            <a:off x="5724128" y="860464"/>
            <a:ext cx="2894938" cy="5472608"/>
            <a:chOff x="0" y="0"/>
            <a:chExt cx="2686050" cy="5200650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3524250"/>
              <a:ext cx="2676525" cy="1676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86050" cy="19335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62100"/>
              <a:ext cx="2686050" cy="20478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2961" y="2591133"/>
            <a:ext cx="26098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Imagem 1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4700" y="777655"/>
            <a:ext cx="2504440" cy="1876425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</p:spPr>
      </p:pic>
      <p:pic>
        <p:nvPicPr>
          <p:cNvPr id="21" name="Imagem 20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2165" y="4485222"/>
            <a:ext cx="2466975" cy="1847850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xmlns="" val="32402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21906" y="6692"/>
            <a:ext cx="9122093" cy="6851307"/>
          </a:xfrm>
        </p:spPr>
        <p:txBody>
          <a:bodyPr rtlCol="0">
            <a:noAutofit/>
          </a:bodyPr>
          <a:lstStyle/>
          <a:p>
            <a:pPr algn="just"/>
            <a:r>
              <a:rPr lang="pt-BR" sz="2200" b="1" u="sng" dirty="0" smtClean="0">
                <a:cs typeface="Times New Roman" panose="02020603050405020304" pitchFamily="18" charset="0"/>
              </a:rPr>
              <a:t>SERVIÇO </a:t>
            </a:r>
            <a:r>
              <a:rPr lang="pt-BR" sz="2200" b="1" u="sng" dirty="0">
                <a:cs typeface="Times New Roman" panose="02020603050405020304" pitchFamily="18" charset="0"/>
              </a:rPr>
              <a:t>DE CONVIVÊNCIA E FORTALECIMENTO DE VÍNCULO:</a:t>
            </a:r>
          </a:p>
          <a:p>
            <a:pPr algn="just"/>
            <a:r>
              <a:rPr lang="pt-BR" sz="2200" b="1" dirty="0">
                <a:cs typeface="Times New Roman" panose="02020603050405020304" pitchFamily="18" charset="0"/>
              </a:rPr>
              <a:t>1.760 </a:t>
            </a:r>
            <a:r>
              <a:rPr lang="pt-BR" sz="2200" b="1" dirty="0" smtClean="0">
                <a:cs typeface="Times New Roman" panose="02020603050405020304" pitchFamily="18" charset="0"/>
              </a:rPr>
              <a:t>CRIANÇAS </a:t>
            </a:r>
            <a:r>
              <a:rPr lang="pt-BR" sz="2200" b="1" dirty="0">
                <a:cs typeface="Times New Roman" panose="02020603050405020304" pitchFamily="18" charset="0"/>
              </a:rPr>
              <a:t>NOS PROJETOS: BOMBEIROS DO AMANHÃ, PATRULHA FLORESTINHA, CRASE CORAÇÃO DE MÃE, BANDA MARCIAL, </a:t>
            </a:r>
            <a:r>
              <a:rPr lang="pt-BR" sz="2200" b="1" dirty="0" smtClean="0">
                <a:cs typeface="Times New Roman" panose="02020603050405020304" pitchFamily="18" charset="0"/>
              </a:rPr>
              <a:t>PATRULHA MIRIM </a:t>
            </a:r>
            <a:r>
              <a:rPr lang="pt-BR" sz="2200" b="1" dirty="0">
                <a:cs typeface="Times New Roman" panose="02020603050405020304" pitchFamily="18" charset="0"/>
              </a:rPr>
              <a:t>NO TRÂNSITO, PELOTÃO MIRIM.</a:t>
            </a:r>
          </a:p>
          <a:p>
            <a:pPr algn="just"/>
            <a:r>
              <a:rPr lang="pt-BR" sz="2200" b="1" dirty="0">
                <a:cs typeface="Times New Roman" panose="02020603050405020304" pitchFamily="18" charset="0"/>
              </a:rPr>
              <a:t>80 IDOSOS TIA NEGA </a:t>
            </a:r>
            <a:endParaRPr lang="pt-BR" sz="2200" b="1" dirty="0" smtClean="0">
              <a:cs typeface="Times New Roman" panose="02020603050405020304" pitchFamily="18" charset="0"/>
            </a:endParaRPr>
          </a:p>
          <a:p>
            <a:pPr algn="just"/>
            <a:r>
              <a:rPr lang="pt-BR" sz="2200" b="1" dirty="0" smtClean="0"/>
              <a:t>110 PARTICIPANTES EM CAPACITAÇÃO </a:t>
            </a:r>
            <a:r>
              <a:rPr lang="pt-BR" sz="2200" b="1" dirty="0"/>
              <a:t>CONTINUADA AOS </a:t>
            </a:r>
            <a:r>
              <a:rPr lang="pt-BR" sz="2200" b="1" dirty="0" smtClean="0"/>
              <a:t>SERVIDORES, QUALIFICAÇÃO PROFISSIONAL;</a:t>
            </a:r>
            <a:endParaRPr lang="pt-BR" sz="2200" b="1" dirty="0"/>
          </a:p>
          <a:p>
            <a:pPr algn="just"/>
            <a:r>
              <a:rPr lang="pt-BR" sz="2200" b="1" dirty="0" smtClean="0"/>
              <a:t>FAMÍLIAS </a:t>
            </a:r>
            <a:r>
              <a:rPr lang="pt-BR" sz="2200" b="1" dirty="0"/>
              <a:t>BENEFICIADAS BOLSA FAMÍLIA – </a:t>
            </a:r>
            <a:r>
              <a:rPr lang="pt-BR" sz="2200" b="1" dirty="0" smtClean="0"/>
              <a:t>4.346; </a:t>
            </a:r>
            <a:r>
              <a:rPr lang="pt-BR" sz="2200" b="1" dirty="0"/>
              <a:t>CADUNICO </a:t>
            </a:r>
            <a:r>
              <a:rPr lang="pt-BR" sz="2200" b="1" dirty="0" smtClean="0"/>
              <a:t>19.424 </a:t>
            </a:r>
            <a:r>
              <a:rPr lang="pt-BR" sz="2200" b="1" dirty="0"/>
              <a:t>FAMÍLIAS CADASTRADAS; REPASSE REALIZADO PELO GOVERNO FEDERAL AS FAMÍLIAS  R$ </a:t>
            </a:r>
            <a:r>
              <a:rPr lang="pt-BR" sz="2200" b="1" dirty="0" smtClean="0"/>
              <a:t>2.833.549,00</a:t>
            </a:r>
            <a:r>
              <a:rPr lang="pt-BR" sz="2200" b="1" dirty="0"/>
              <a:t>. </a:t>
            </a:r>
            <a:endParaRPr lang="pt-BR" sz="2200" b="1" dirty="0" smtClean="0"/>
          </a:p>
          <a:p>
            <a:pPr algn="just"/>
            <a:r>
              <a:rPr lang="pt-BR" sz="2200" b="1" dirty="0" smtClean="0"/>
              <a:t>ATENDIMENTO NOS </a:t>
            </a:r>
            <a:r>
              <a:rPr lang="pt-BR" sz="2200" b="1" dirty="0"/>
              <a:t>CRAS INTERLAGOS, CRAS SÃO JOÃO, CRAS VILA PILOTO E CRAS RUTH </a:t>
            </a:r>
            <a:r>
              <a:rPr lang="pt-BR" sz="2200" b="1" dirty="0" smtClean="0"/>
              <a:t>FILGUEIRAS: </a:t>
            </a:r>
            <a:r>
              <a:rPr lang="pt-BR" sz="2200" b="1" dirty="0"/>
              <a:t>FAMÍLIAS ATENDIDAS </a:t>
            </a:r>
            <a:r>
              <a:rPr lang="pt-BR" sz="2200" b="1" dirty="0" smtClean="0"/>
              <a:t>9.153; </a:t>
            </a:r>
            <a:r>
              <a:rPr lang="pt-BR" sz="2200" b="1" dirty="0"/>
              <a:t>NOVAS FAMÍLIAS CADASTRADAS </a:t>
            </a:r>
            <a:r>
              <a:rPr lang="pt-BR" sz="2200" b="1" dirty="0" smtClean="0"/>
              <a:t>1.374</a:t>
            </a:r>
          </a:p>
          <a:p>
            <a:pPr algn="just"/>
            <a:r>
              <a:rPr lang="pt-BR" sz="2200" b="1" dirty="0" smtClean="0"/>
              <a:t>FORAM REALIZADAS: AUXILIO FUNERAL E ALIMENTAÇÃO – 255; CERTIDOES NASCIMENTO, CASAMENTOS E ÓBITOS – 199; PASSAGENS CEDIDAS 243; PASSES PARA DEFICIENTES E IDOSOS – 4.465; SOLICITAÇÃO DE BENEFICIOS À IDOSOS – 42 E DEFICIENTES - 112</a:t>
            </a:r>
          </a:p>
          <a:p>
            <a:pPr algn="just"/>
            <a:endParaRPr lang="pt-BR" sz="2200" b="1" dirty="0"/>
          </a:p>
          <a:p>
            <a:pPr algn="just"/>
            <a:endParaRPr lang="pt-BR" sz="2200" b="1" dirty="0" smtClean="0"/>
          </a:p>
          <a:p>
            <a:pPr algn="just"/>
            <a:endParaRPr lang="pt-BR" sz="2200" b="1" dirty="0"/>
          </a:p>
          <a:p>
            <a:pPr marL="0" indent="0" algn="just">
              <a:buNone/>
            </a:pPr>
            <a:endParaRPr lang="pt-BR" sz="2200" b="1" dirty="0">
              <a:cs typeface="Times New Roman" panose="02020603050405020304" pitchFamily="18" charset="0"/>
            </a:endParaRPr>
          </a:p>
          <a:p>
            <a:pPr marL="137160" indent="0" algn="just">
              <a:buClr>
                <a:schemeClr val="tx1">
                  <a:shade val="95000"/>
                </a:schemeClr>
              </a:buClr>
              <a:buNone/>
              <a:defRPr/>
            </a:pPr>
            <a:endParaRPr lang="pt-BR" sz="2200" b="1" dirty="0">
              <a:solidFill>
                <a:srgbClr val="FF0000"/>
              </a:solidFill>
            </a:endParaRPr>
          </a:p>
        </p:txBody>
      </p:sp>
      <p:sp>
        <p:nvSpPr>
          <p:cNvPr id="69634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A80B5A-187A-4AAC-A1ED-86E87F720F04}" type="slidenum">
              <a:rPr lang="pt-BR" sz="1400">
                <a:solidFill>
                  <a:srgbClr val="898989"/>
                </a:solidFill>
              </a:rPr>
              <a:pPr eaLnBrk="1" hangingPunct="1"/>
              <a:t>29</a:t>
            </a:fld>
            <a:endParaRPr lang="pt-BR" sz="1400" dirty="0">
              <a:solidFill>
                <a:srgbClr val="898989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36707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265 0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389917-2D73-4EF8-B57F-97581953FDA8}" type="slidenum">
              <a:rPr lang="pt-BR" sz="1400">
                <a:solidFill>
                  <a:schemeClr val="tx2"/>
                </a:solidFill>
              </a:rPr>
              <a:pPr eaLnBrk="1" hangingPunct="1"/>
              <a:t>3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1843950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000" b="1" dirty="0">
                <a:ln w="6350"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Arrecadação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4000" b="1" dirty="0">
              <a:ln w="6350">
                <a:noFill/>
              </a:ln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4000" b="1" dirty="0" smtClean="0">
                <a:ln w="6350"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JANEIRO/AGOSTO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4000" b="1" dirty="0" smtClean="0">
                <a:ln w="6350"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2016	</a:t>
            </a:r>
            <a:endParaRPr lang="pt-BR" sz="4000" dirty="0">
              <a:solidFill>
                <a:srgbClr val="00FF00"/>
              </a:solidFill>
              <a:latin typeface="+mn-lt"/>
              <a:cs typeface="+mn-cs"/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32246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endParaRPr lang="pt-BR" sz="2200" b="1" dirty="0" smtClean="0"/>
          </a:p>
          <a:p>
            <a:pPr algn="just"/>
            <a:r>
              <a:rPr lang="pt-BR" sz="2200" b="1" dirty="0"/>
              <a:t>SERVIÇO DE CONVIVÊNCIA E FORTALECIMENTO DE VÍNCULO – COLO DE MÃE 16 GRUPOS; CRIANÇAS DE 0 A 6 ANOS 680; IDOSOS ATENDIDOS NO CONVIVÊNCIA 906; GESTANTES MÃE MENINA 10;</a:t>
            </a:r>
          </a:p>
          <a:p>
            <a:pPr algn="just"/>
            <a:r>
              <a:rPr lang="pt-BR" sz="2200" b="1" dirty="0" smtClean="0"/>
              <a:t>VISITAS </a:t>
            </a:r>
            <a:r>
              <a:rPr lang="pt-BR" sz="2200" b="1" dirty="0"/>
              <a:t>DOMICILIARES, PALESTRAS, ATENDIMENTO PLANTÃO, ADOLESCENTES SUBSTÂNCIAS PSICOATIVAS, VITIMAS POR ORIENTAÇÃO SEXUAL, PESSOAS COM DEFICIÊNCIAS </a:t>
            </a:r>
            <a:r>
              <a:rPr lang="pt-BR" sz="2200" b="1" dirty="0" smtClean="0"/>
              <a:t>112. </a:t>
            </a:r>
            <a:endParaRPr lang="pt-BR" sz="2200" b="1" dirty="0"/>
          </a:p>
          <a:p>
            <a:pPr algn="just"/>
            <a:r>
              <a:rPr lang="pt-BR" sz="2200" b="1" dirty="0"/>
              <a:t>ATENDIMENTOS Á MULHER – </a:t>
            </a:r>
            <a:r>
              <a:rPr lang="pt-BR" sz="2200" b="1" dirty="0" smtClean="0"/>
              <a:t>27;  </a:t>
            </a:r>
            <a:r>
              <a:rPr lang="pt-BR" sz="2200" b="1" dirty="0"/>
              <a:t>EM SITUAÇÃO DE RUA-UNIDADE DE ACOLHIMENTO: 942;  ATENDIMENTOS OFERTADOS CENTRO POP – </a:t>
            </a:r>
            <a:r>
              <a:rPr lang="pt-BR" sz="2200" b="1" dirty="0" smtClean="0"/>
              <a:t>356;</a:t>
            </a:r>
          </a:p>
          <a:p>
            <a:pPr algn="just"/>
            <a:r>
              <a:rPr lang="pt-BR" sz="2200" b="1" dirty="0"/>
              <a:t>ACOLHIMENTO DE </a:t>
            </a:r>
            <a:r>
              <a:rPr lang="pt-BR" sz="2200" b="1" dirty="0" smtClean="0"/>
              <a:t>59 </a:t>
            </a:r>
            <a:r>
              <a:rPr lang="pt-BR" sz="2200" b="1" dirty="0"/>
              <a:t>CRIANÇAS/ADOLESCENTES NA UNIDADE DE ACOLHIMENTO ABRIGO </a:t>
            </a:r>
            <a:r>
              <a:rPr lang="pt-BR" sz="2200" b="1" dirty="0" smtClean="0"/>
              <a:t>INSTITUCIONAL</a:t>
            </a:r>
          </a:p>
          <a:p>
            <a:pPr algn="just"/>
            <a:r>
              <a:rPr lang="pt-BR" sz="2200" b="1" dirty="0" smtClean="0"/>
              <a:t>PROTEÇÃO </a:t>
            </a:r>
            <a:r>
              <a:rPr lang="pt-BR" sz="2200" b="1" dirty="0"/>
              <a:t>SOCIAL ESPECIAL – PESSOAS, FAMÍLIAS, CRIANÇAS E ADOLESCENTES E IDOSOS ATENDIDOS </a:t>
            </a:r>
            <a:r>
              <a:rPr lang="pt-BR" sz="2200" b="1" dirty="0" smtClean="0"/>
              <a:t>–552; </a:t>
            </a:r>
            <a:endParaRPr lang="pt-BR" sz="2200" b="1" dirty="0"/>
          </a:p>
          <a:p>
            <a:pPr algn="just"/>
            <a:endParaRPr lang="pt-BR" sz="2200" b="1" dirty="0"/>
          </a:p>
          <a:p>
            <a:pPr algn="just"/>
            <a:endParaRPr lang="pt-BR" sz="2200" b="1" dirty="0"/>
          </a:p>
          <a:p>
            <a:pPr algn="just"/>
            <a:endParaRPr lang="pt-BR" sz="2000" b="1" dirty="0"/>
          </a:p>
          <a:p>
            <a:pPr algn="just"/>
            <a:endParaRPr lang="pt-BR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2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C43403-45D0-404B-8AFF-69A2713F7BE5}" type="slidenum">
              <a:rPr lang="pt-BR" sz="1400">
                <a:solidFill>
                  <a:schemeClr val="tx2"/>
                </a:solidFill>
              </a:rPr>
              <a:pPr eaLnBrk="1" hangingPunct="1"/>
              <a:t>30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6327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322469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algn="just"/>
            <a:endParaRPr lang="pt-BR" sz="2300" b="1" dirty="0" smtClean="0">
              <a:cs typeface="Times New Roman" panose="02020603050405020304" pitchFamily="18" charset="0"/>
            </a:endParaRPr>
          </a:p>
          <a:p>
            <a:pPr algn="just"/>
            <a:r>
              <a:rPr lang="pt-BR" sz="2800" b="1" u="sng" dirty="0" smtClean="0"/>
              <a:t>ENTIDADES</a:t>
            </a:r>
          </a:p>
          <a:p>
            <a:pPr algn="just"/>
            <a:r>
              <a:rPr lang="pt-BR" sz="2800" b="1" dirty="0" smtClean="0">
                <a:cs typeface="Times New Roman" panose="02020603050405020304" pitchFamily="18" charset="0"/>
              </a:rPr>
              <a:t>PROTEÇÃO SOCIAL BÁSICA: ATENDIMENTO AO PROJETO ANA COM OBJETIVO PRESTAR ASSISTÊNCIA E PROTEÇÃO A CRIANÇAS PELA ASSOC. NAZARENO.</a:t>
            </a:r>
          </a:p>
          <a:p>
            <a:pPr algn="just"/>
            <a:r>
              <a:rPr lang="pt-BR" sz="2800" b="1" dirty="0" smtClean="0">
                <a:cs typeface="Times New Roman" panose="02020603050405020304" pitchFamily="18" charset="0"/>
              </a:rPr>
              <a:t>SERVIÇOS DE FORTALECIMENTO NOS VÍNCULOS  PROJETO MÃO AMIGA PARA CRIANÇAS E ADOLESCENTES   REALIZADOS PELA “ASSOCIAÇÃO BATISTA/ABBI”.</a:t>
            </a:r>
          </a:p>
          <a:p>
            <a:pPr algn="just"/>
            <a:r>
              <a:rPr lang="pt-BR" sz="2800" b="1" dirty="0" smtClean="0">
                <a:cs typeface="Times New Roman" panose="02020603050405020304" pitchFamily="18" charset="0"/>
              </a:rPr>
              <a:t>SERVIÇOS DE FORTALECIMENTO NOS VÍNCULOS  PROJETO ATITUDE PARA FAMÍLIA   REALIZADOS PELA “ASSOCIAÇÃO BATISTA/ABBI”.</a:t>
            </a:r>
          </a:p>
          <a:p>
            <a:pPr algn="just"/>
            <a:endParaRPr lang="pt-BR" sz="2800" b="1" dirty="0" smtClean="0">
              <a:cs typeface="Times New Roman" panose="02020603050405020304" pitchFamily="18" charset="0"/>
            </a:endParaRPr>
          </a:p>
          <a:p>
            <a:pPr algn="just"/>
            <a:r>
              <a:rPr lang="pt-BR" sz="2800" b="1" u="sng" dirty="0" smtClean="0">
                <a:cs typeface="Times New Roman" panose="02020603050405020304" pitchFamily="18" charset="0"/>
              </a:rPr>
              <a:t>PROTEÇÃO SOCIAL ESPECIAL:</a:t>
            </a:r>
          </a:p>
          <a:p>
            <a:pPr algn="just"/>
            <a:r>
              <a:rPr lang="pt-BR" sz="2800" b="1" dirty="0" smtClean="0">
                <a:cs typeface="Times New Roman" panose="02020603050405020304" pitchFamily="18" charset="0"/>
              </a:rPr>
              <a:t>VILA VICENTINA, ATENDIMENTO DE SERVIÇOS DE ACOLHIMENTO INSTITUCIONAL PARA ADULTOS E FAMILIARES.</a:t>
            </a:r>
          </a:p>
          <a:p>
            <a:pPr algn="just"/>
            <a:r>
              <a:rPr lang="pt-BR" sz="2800" b="1" dirty="0" smtClean="0">
                <a:cs typeface="Times New Roman" panose="02020603050405020304" pitchFamily="18" charset="0"/>
              </a:rPr>
              <a:t>ABBI – EXECUÇÃO DO PROJETO CASA LAR (03 UNIDADES), NO ACOLHIMENTO DE CRIANÇAS DE 0 A 17 E 11 MESES, AFASTADO DO CONVÍVIO FAMILIAR.</a:t>
            </a:r>
          </a:p>
          <a:p>
            <a:pPr algn="just"/>
            <a:r>
              <a:rPr lang="pt-BR" sz="2800" b="1" dirty="0" smtClean="0">
                <a:cs typeface="Times New Roman" panose="02020603050405020304" pitchFamily="18" charset="0"/>
              </a:rPr>
              <a:t>ATENDIMENTO Á PESSOAS IDOSAS NO LAR PAULO DE TARSO EM SELVÍRIA/MS.</a:t>
            </a:r>
          </a:p>
          <a:p>
            <a:pPr algn="just"/>
            <a:r>
              <a:rPr lang="pt-BR" sz="2800" b="1" dirty="0" smtClean="0">
                <a:cs typeface="Times New Roman" panose="02020603050405020304" pitchFamily="18" charset="0"/>
              </a:rPr>
              <a:t>MANUTENÇÃO DE LONGA PERMANÊNCIA DE IDOSOS EM REGIME DE ABRIGO NO INSTITUTO JOSÉ XAVIER.</a:t>
            </a:r>
            <a:endParaRPr lang="pt-BR" sz="2800" b="1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/>
            <a:endParaRPr lang="pt-BR" sz="2600" b="1" dirty="0"/>
          </a:p>
        </p:txBody>
      </p:sp>
      <p:sp>
        <p:nvSpPr>
          <p:cNvPr id="7782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C43403-45D0-404B-8AFF-69A2713F7BE5}" type="slidenum">
              <a:rPr lang="pt-BR" sz="1400">
                <a:solidFill>
                  <a:schemeClr val="tx2"/>
                </a:solidFill>
              </a:rPr>
              <a:pPr eaLnBrk="1" hangingPunct="1"/>
              <a:t>31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85131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475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04C32A-C568-46DA-97BD-64818898B29C}" type="slidenum">
              <a:rPr lang="pt-BR" sz="1400">
                <a:solidFill>
                  <a:schemeClr val="tx2"/>
                </a:solidFill>
              </a:rPr>
              <a:pPr eaLnBrk="1" hangingPunct="1"/>
              <a:t>32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63493" name="CaixaDeTexto 2"/>
          <p:cNvSpPr txBox="1">
            <a:spLocks noChangeArrowheads="1"/>
          </p:cNvSpPr>
          <p:nvPr/>
        </p:nvSpPr>
        <p:spPr bwMode="auto">
          <a:xfrm>
            <a:off x="0" y="6364102"/>
            <a:ext cx="766762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ngsana New" pitchFamily="18" charset="-34"/>
              </a:rPr>
              <a:t>MEIO AMBIENTE, AGRONEGÓCIO, CIÊNCIA E TECNOLOGIA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4"/>
          <p:cNvSpPr>
            <a:spLocks noGrp="1" noChangeArrowheads="1"/>
          </p:cNvSpPr>
          <p:nvPr>
            <p:ph idx="1"/>
          </p:nvPr>
        </p:nvSpPr>
        <p:spPr>
          <a:xfrm>
            <a:off x="0" y="1"/>
            <a:ext cx="9144000" cy="6858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tabLst>
                <a:tab pos="228600" algn="l"/>
              </a:tabLst>
            </a:pPr>
            <a:r>
              <a:rPr lang="pt-BR" sz="2400" b="1" dirty="0">
                <a:cs typeface="Times New Roman" panose="02020603050405020304" pitchFamily="18" charset="0"/>
              </a:rPr>
              <a:t>FISCALIZAÇÃO, IRRIGAÇÃO E AQUISIÇÃO DE MATERIAIS PARA MANUTENÇÃO DAS ÁREAS VERDES .</a:t>
            </a:r>
          </a:p>
          <a:p>
            <a:pPr algn="just">
              <a:lnSpc>
                <a:spcPct val="100000"/>
              </a:lnSpc>
              <a:tabLst>
                <a:tab pos="228600" algn="l"/>
              </a:tabLst>
            </a:pPr>
            <a:r>
              <a:rPr lang="pt-BR" sz="2400" b="1" dirty="0">
                <a:cs typeface="Times New Roman" panose="02020603050405020304" pitchFamily="18" charset="0"/>
              </a:rPr>
              <a:t>DOAÇÃO DE 10.655 MUDAS NATIVAS, ORNAMENTAIS E FRUTÍFERAS; E REPOSIÇÃO NAS AVENIDAS, PRAÇAS E CANTEIROS.  </a:t>
            </a:r>
          </a:p>
          <a:p>
            <a:pPr algn="just">
              <a:lnSpc>
                <a:spcPct val="100000"/>
              </a:lnSpc>
              <a:tabLst>
                <a:tab pos="228600" algn="l"/>
              </a:tabLst>
            </a:pPr>
            <a:r>
              <a:rPr lang="pt-BR" sz="2400" b="1" dirty="0">
                <a:cs typeface="Times New Roman" panose="02020603050405020304" pitchFamily="18" charset="0"/>
              </a:rPr>
              <a:t>VISITAS TÉCNICAS PARA RETIRADAS DE ÁRVORES REQUERIDAS PELA POPULAÇÃO.</a:t>
            </a:r>
          </a:p>
          <a:p>
            <a:pPr algn="just">
              <a:lnSpc>
                <a:spcPct val="100000"/>
              </a:lnSpc>
              <a:tabLst>
                <a:tab pos="228600" algn="l"/>
              </a:tabLst>
            </a:pPr>
            <a:r>
              <a:rPr lang="pt-BR" sz="2400" b="1" dirty="0">
                <a:cs typeface="Times New Roman" panose="02020603050405020304" pitchFamily="18" charset="0"/>
              </a:rPr>
              <a:t>MANUTENÇÃO DA ÁREA VERDE DA LAGOA MAIOR.</a:t>
            </a:r>
          </a:p>
          <a:p>
            <a:pPr algn="just">
              <a:lnSpc>
                <a:spcPct val="100000"/>
              </a:lnSpc>
              <a:tabLst>
                <a:tab pos="228600" algn="l"/>
              </a:tabLst>
            </a:pPr>
            <a:r>
              <a:rPr lang="pt-BR" sz="2400" b="1" dirty="0" smtClean="0">
                <a:cs typeface="Times New Roman" panose="02020603050405020304" pitchFamily="18" charset="0"/>
              </a:rPr>
              <a:t>ATIVIDADES DE FISCALIZAÇÃO AMBIENTAL E DENUNCIAS </a:t>
            </a:r>
            <a:endParaRPr lang="pt-BR" sz="2400" b="1" dirty="0"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tabLst>
                <a:tab pos="228600" algn="l"/>
              </a:tabLst>
            </a:pPr>
            <a:r>
              <a:rPr lang="pt-BR" sz="2400" b="1" dirty="0">
                <a:cs typeface="Times New Roman" panose="02020603050405020304" pitchFamily="18" charset="0"/>
              </a:rPr>
              <a:t> LICENCIAMENTO AMBIENTAL E FISCALIZAÇÃO DE EMPREENDIMENTOS. </a:t>
            </a: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PARQUE MUNICIPAL NATURAL DO POMBO –</a:t>
            </a:r>
            <a:r>
              <a:rPr lang="pt-BR" sz="2400" b="1" dirty="0" smtClean="0"/>
              <a:t>IMPLEMENTAÇÃO DO PLANO DE MANEJO: SERÃO LICITADOS, PONTES, SEDE DA UNIDADE DE CONSERVAÇÃO, E CENTRO DE VISITANTES.</a:t>
            </a:r>
            <a:endParaRPr lang="pt-BR" sz="2400" b="1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RESERVA BIOLÓGICA DAS CAPIVARAS E ÁREA DE PROTEÇÃO AMBIENTAL JUPIÁ - </a:t>
            </a:r>
            <a:r>
              <a:rPr lang="pt-BR" sz="2400" b="1" dirty="0" smtClean="0"/>
              <a:t>SERÃO LICITADOS OS PLANOS DE MANEJO.  </a:t>
            </a:r>
          </a:p>
          <a:p>
            <a:pPr algn="just"/>
            <a:endParaRPr lang="pt-BR" sz="2200" b="1" dirty="0" smtClean="0">
              <a:cs typeface="Times New Roman" panose="02020603050405020304" pitchFamily="18" charset="0"/>
            </a:endParaRPr>
          </a:p>
          <a:p>
            <a:pPr algn="just"/>
            <a:endParaRPr lang="pt-BR" sz="2200" b="1" dirty="0" smtClean="0">
              <a:cs typeface="Times New Roman" panose="02020603050405020304" pitchFamily="18" charset="0"/>
            </a:endParaRPr>
          </a:p>
          <a:p>
            <a:pPr algn="just"/>
            <a:endParaRPr lang="pt-BR" sz="2200" b="1" dirty="0"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tabLst>
                <a:tab pos="228600" algn="l"/>
              </a:tabLst>
            </a:pPr>
            <a:endParaRPr lang="pt-BR" sz="2400" b="1" dirty="0"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tabLst>
                <a:tab pos="228600" algn="l"/>
              </a:tabLst>
            </a:pPr>
            <a:endParaRPr lang="pt-BR" sz="2200" b="1" dirty="0" smtClean="0"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endParaRPr lang="pt-BR" sz="2200" dirty="0" smtClean="0"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endParaRPr lang="pt-BR" sz="2300" b="1" dirty="0" smtClean="0">
              <a:cs typeface="Times New Roman" panose="02020603050405020304" pitchFamily="18" charset="0"/>
            </a:endParaRPr>
          </a:p>
        </p:txBody>
      </p:sp>
      <p:sp>
        <p:nvSpPr>
          <p:cNvPr id="75778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7B83B40-DC24-4273-838F-F6C6CEE819E8}" type="slidenum">
              <a:rPr lang="pt-BR" sz="1400">
                <a:solidFill>
                  <a:schemeClr val="tx2"/>
                </a:solidFill>
              </a:rPr>
              <a:pPr eaLnBrk="1" hangingPunct="1"/>
              <a:t>33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4"/>
          <p:cNvSpPr>
            <a:spLocks noGrp="1" noChangeArrowheads="1"/>
          </p:cNvSpPr>
          <p:nvPr>
            <p:ph idx="1"/>
          </p:nvPr>
        </p:nvSpPr>
        <p:spPr>
          <a:xfrm>
            <a:off x="0" y="1"/>
            <a:ext cx="9144000" cy="71437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endParaRPr lang="pt-BR" sz="2400" b="1" dirty="0" smtClean="0"/>
          </a:p>
          <a:p>
            <a:pPr algn="just"/>
            <a:r>
              <a:rPr lang="pt-BR" sz="2400" b="1" dirty="0" smtClean="0"/>
              <a:t>MONUMENTO </a:t>
            </a:r>
            <a:r>
              <a:rPr lang="pt-BR" sz="2400" b="1" dirty="0"/>
              <a:t>NATURAL DAS LAGOAS - ESTÁ SENDO ELABORADO O </a:t>
            </a:r>
            <a:r>
              <a:rPr lang="pt-BR" sz="2400" b="1" dirty="0" smtClean="0"/>
              <a:t>GEORREFERENCIAMENTO E ORÇADO O </a:t>
            </a:r>
            <a:r>
              <a:rPr lang="pt-BR" sz="2400" b="1" dirty="0"/>
              <a:t>PLANO DE MANEJO DA UNIDADE DE CONSERVAÇÃO.</a:t>
            </a:r>
            <a:endParaRPr lang="pt-BR" sz="2400" b="1" dirty="0">
              <a:cs typeface="Times New Roman" panose="02020603050405020304" pitchFamily="18" charset="0"/>
            </a:endParaRP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PATRULHA MECANIZADA COM ATENDIMENTO DE 33 PRODUTORES.</a:t>
            </a:r>
            <a:endParaRPr lang="pt-BR" sz="2400" b="1" dirty="0">
              <a:cs typeface="Times New Roman" panose="02020603050405020304" pitchFamily="18" charset="0"/>
            </a:endParaRP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PROGRAMA DE INSEMINAÇÃO ARTIFICIAL EM TEMPO FIXO Á 04 PRODUTORES E 27 ANIMAIS INSEMINADOS.</a:t>
            </a: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ACOMPANHAMENTO </a:t>
            </a:r>
            <a:r>
              <a:rPr lang="pt-BR" sz="2400" b="1" dirty="0">
                <a:cs typeface="Times New Roman" panose="02020603050405020304" pitchFamily="18" charset="0"/>
              </a:rPr>
              <a:t>TÉCNICO MENSAL AOS AGRICULTORES FAMILIARES DO PROJETO PRODUÇÃO AGROECOLÓGICA, INTEGRADA, SUSTENTÁVEL – “PAIS” NO CINTURÃO VERDE</a:t>
            </a:r>
            <a:r>
              <a:rPr lang="pt-BR" sz="2400" b="1" dirty="0" smtClean="0"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ATENDIMENTO AO MINISTERIO PÚBLICO</a:t>
            </a: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ANÁLISE DE GDU (GUIA DE DIRETRIZES URBANÍSTICAS)</a:t>
            </a: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CURSOS, SEMINÁRIOS, E PALESTRAS</a:t>
            </a: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VIVEIRO MUNICIPAL ( MUDAS FRITÍFERAS, NATIVAS E ORNAMENTAIS)</a:t>
            </a:r>
            <a:endParaRPr lang="pt-BR" sz="2400" b="1" dirty="0">
              <a:cs typeface="Times New Roman" panose="02020603050405020304" pitchFamily="18" charset="0"/>
            </a:endParaRPr>
          </a:p>
        </p:txBody>
      </p:sp>
      <p:sp>
        <p:nvSpPr>
          <p:cNvPr id="76802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F5C0FC-C974-4AAF-85C8-8776F1A56837}" type="slidenum">
              <a:rPr lang="pt-BR" sz="1400">
                <a:solidFill>
                  <a:srgbClr val="898989"/>
                </a:solidFill>
              </a:rPr>
              <a:pPr eaLnBrk="1" hangingPunct="1"/>
              <a:t>34</a:t>
            </a:fld>
            <a:endParaRPr lang="pt-BR" sz="1400" dirty="0">
              <a:solidFill>
                <a:srgbClr val="898989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6469A-ADD7-46C1-BFA9-9AB5A0236EB6}" type="slidenum">
              <a:rPr lang="pt-BR" smtClean="0"/>
              <a:pPr/>
              <a:t>35</a:t>
            </a:fld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632197" y="6356351"/>
            <a:ext cx="7879605" cy="424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defRPr b="1">
                <a:solidFill>
                  <a:schemeClr val="dk1"/>
                </a:solidFill>
                <a:latin typeface="+mj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INFRAESTRUTURA, 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TRANSPORTE 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E HABITAÇÃO</a:t>
            </a:r>
          </a:p>
        </p:txBody>
      </p:sp>
    </p:spTree>
    <p:extLst>
      <p:ext uri="{BB962C8B-B14F-4D97-AF65-F5344CB8AC3E}">
        <p14:creationId xmlns:p14="http://schemas.microsoft.com/office/powerpoint/2010/main" xmlns="" val="6359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32246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endParaRPr lang="pt-BR" sz="2400" b="1" dirty="0" smtClean="0"/>
          </a:p>
          <a:p>
            <a:r>
              <a:rPr lang="pt-BR" sz="2400" b="1" dirty="0" smtClean="0"/>
              <a:t>CONCLUSÃO DO RECAPEAMENTO DA AVENIDA CIRCULAR DA LAGOA MAIOR</a:t>
            </a:r>
          </a:p>
          <a:p>
            <a:r>
              <a:rPr lang="pt-BR" sz="2400" b="1" dirty="0" smtClean="0"/>
              <a:t>CONCLUSÃO DO RECAPEAMENTO DA AV. ELOY CHAVES, INCLUINDO AS TRAVESSIAS</a:t>
            </a:r>
          </a:p>
          <a:p>
            <a:r>
              <a:rPr lang="pt-BR" sz="2400" b="1" dirty="0" smtClean="0"/>
              <a:t>RECAPEAMENTO DA AV. CLODOALDO GARCIA</a:t>
            </a:r>
          </a:p>
          <a:p>
            <a:r>
              <a:rPr lang="pt-BR" sz="2400" b="1" dirty="0" smtClean="0"/>
              <a:t>RECAPEAMENTO DA AV. ROSÁRIO CONGRO, NO TRECHO PRÓXIMO AO HOSPITAL AUXILIADORA</a:t>
            </a:r>
          </a:p>
          <a:p>
            <a:r>
              <a:rPr lang="pt-BR" sz="2400" b="1" dirty="0" smtClean="0"/>
              <a:t>OBRA DE PAVIMENTAÇÃO E DRENAGEM PRÓXIMO À HAVAN (INICIALMENTE CONSTRUÇÃO DO PISCINÃO)</a:t>
            </a:r>
          </a:p>
          <a:p>
            <a:r>
              <a:rPr lang="pt-BR" sz="2400" b="1" dirty="0" smtClean="0"/>
              <a:t>RETOMADA DAS OBRAS DO CENTRO DE CONVENÇÕES</a:t>
            </a:r>
          </a:p>
          <a:p>
            <a:r>
              <a:rPr lang="pt-BR" sz="2400" b="1" dirty="0" smtClean="0"/>
              <a:t>EXECUÇÃO DA ACADEMIA DE SAÚDE DO JARDIM MARISTELA</a:t>
            </a:r>
          </a:p>
          <a:p>
            <a:r>
              <a:rPr lang="pt-BR" sz="2400" b="1" dirty="0" smtClean="0"/>
              <a:t>CONCLUSÃO DO CENTRO DE CONVIVÊNCIA TIA NEGA</a:t>
            </a:r>
          </a:p>
          <a:p>
            <a:r>
              <a:rPr lang="pt-BR" sz="2400" b="1" dirty="0" smtClean="0"/>
              <a:t>CONCLUSÃO DO CENTRO DE ZOONOSE</a:t>
            </a:r>
          </a:p>
          <a:p>
            <a:r>
              <a:rPr lang="pt-BR" sz="2400" b="1" dirty="0" smtClean="0"/>
              <a:t>ANDAMENTO DAS OBRAS DO NOVO PRÉDIO DO SAMU - CONCLUSÃO PREVISTA PARA OUTUBRO DE 2016</a:t>
            </a:r>
          </a:p>
          <a:p>
            <a:r>
              <a:rPr lang="pt-BR" sz="2400" b="1" dirty="0" smtClean="0"/>
              <a:t>REFORMA DO VELÓRIO MUNICIPAL</a:t>
            </a:r>
          </a:p>
          <a:p>
            <a:pPr marL="0" indent="0" algn="just">
              <a:buNone/>
            </a:pPr>
            <a:endParaRPr lang="pt-BR" sz="2400" b="1" dirty="0" smtClean="0">
              <a:cs typeface="Times New Roman" panose="02020603050405020304" pitchFamily="18" charset="0"/>
            </a:endParaRPr>
          </a:p>
          <a:p>
            <a:pPr algn="just"/>
            <a:endParaRPr lang="pt-BR" sz="2400" b="1" dirty="0" smtClean="0">
              <a:cs typeface="Times New Roman" panose="02020603050405020304" pitchFamily="18" charset="0"/>
            </a:endParaRPr>
          </a:p>
          <a:p>
            <a:pPr algn="just"/>
            <a:endParaRPr lang="pt-BR" sz="2300" b="1" dirty="0" smtClean="0">
              <a:cs typeface="Times New Roman" panose="02020603050405020304" pitchFamily="18" charset="0"/>
            </a:endParaRPr>
          </a:p>
        </p:txBody>
      </p:sp>
      <p:sp>
        <p:nvSpPr>
          <p:cNvPr id="7782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C43403-45D0-404B-8AFF-69A2713F7BE5}" type="slidenum">
              <a:rPr lang="pt-BR" sz="1400">
                <a:solidFill>
                  <a:schemeClr val="tx2"/>
                </a:solidFill>
              </a:rPr>
              <a:pPr eaLnBrk="1" hangingPunct="1"/>
              <a:t>36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7608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4"/>
          <p:cNvSpPr>
            <a:spLocks noGrp="1" noChangeArrowheads="1"/>
          </p:cNvSpPr>
          <p:nvPr>
            <p:ph idx="1"/>
          </p:nvPr>
        </p:nvSpPr>
        <p:spPr>
          <a:xfrm>
            <a:off x="-15010" y="0"/>
            <a:ext cx="9144000" cy="6741368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pt-BR" sz="2400" b="1" dirty="0" smtClean="0"/>
          </a:p>
          <a:p>
            <a:r>
              <a:rPr lang="pt-BR" sz="2400" b="1" dirty="0" smtClean="0"/>
              <a:t>CONSTRUÇÃO DA ESCOLA FLAUSINA ASSUNÇÃO - OBRA EM ANDAMENTO</a:t>
            </a:r>
          </a:p>
          <a:p>
            <a:r>
              <a:rPr lang="pt-BR" sz="2400" b="1" dirty="0" smtClean="0"/>
              <a:t>REFORMA DO GINASIO DE ESPORTES - TÉRMINO PREVISTO PARA DEZEMBRO DE 2016</a:t>
            </a:r>
          </a:p>
          <a:p>
            <a:r>
              <a:rPr lang="pt-BR" sz="2400" b="1" dirty="0" smtClean="0"/>
              <a:t>EXECUÇÃO DE ACADEMIA DE SAUDE NA LAGOA MAIOR - EM PARCERIA COM O ROTARY CLUBE</a:t>
            </a:r>
          </a:p>
          <a:p>
            <a:r>
              <a:rPr lang="pt-BR" sz="2400" b="1" dirty="0" smtClean="0"/>
              <a:t>CONCLUSÃO DA NOVA ILUMINAÇÃO DA PISTA DE SAÚDE DA LAGOA MAIOR</a:t>
            </a:r>
          </a:p>
          <a:p>
            <a:r>
              <a:rPr lang="pt-BR" sz="2400" b="1" dirty="0" smtClean="0"/>
              <a:t>EXECUÇÃO DA PONTE DA TOCA DO JACARÉ</a:t>
            </a:r>
          </a:p>
          <a:p>
            <a:r>
              <a:rPr lang="pt-BR" sz="2400" b="1" dirty="0" smtClean="0"/>
              <a:t>REFORMA E MANUTENÇÃO DAS SEGUINTES PONTES SOBRE CÓRREGOS EM ESTRADAS RURAIS MUNICIPAIS: COLORADO, ÁGUA TIRADA, PERIQUITOS, PIABA, BALSAMO, E ARAPUÁ ( ASSENTAMENT</a:t>
            </a:r>
          </a:p>
          <a:p>
            <a:r>
              <a:rPr lang="pt-BR" sz="2400" b="1" dirty="0" smtClean="0"/>
              <a:t>COLOCAÇÃO DE 800 TONELADAS DE MASSA ASFÁLTICA NO SERVIÇO DE TAPA BURACOS NAS RUAS PAVIMENTADAS DA CIDADE  NOS SEGUINTES BAIRROS: SANTOS DUMONT, VILA NOVA, NOSSA SENHORA APARECIDA, COLINOS, INTERLAGOS, STA. TEREZINHA, BELA VISTA, SÃO CARLOS</a:t>
            </a:r>
            <a:endParaRPr lang="pt-BR" sz="2400" b="1" dirty="0"/>
          </a:p>
        </p:txBody>
      </p:sp>
      <p:sp>
        <p:nvSpPr>
          <p:cNvPr id="7782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C43403-45D0-404B-8AFF-69A2713F7BE5}" type="slidenum">
              <a:rPr lang="pt-BR" sz="1400">
                <a:solidFill>
                  <a:schemeClr val="tx2"/>
                </a:solidFill>
              </a:rPr>
              <a:pPr eaLnBrk="1" hangingPunct="1"/>
              <a:t>37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2686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476672"/>
            <a:ext cx="7886700" cy="5700291"/>
          </a:xfrm>
        </p:spPr>
        <p:txBody>
          <a:bodyPr/>
          <a:lstStyle/>
          <a:p>
            <a:r>
              <a:rPr lang="pt-BR" sz="2200" b="1" dirty="0" smtClean="0"/>
              <a:t>MANUTENÇÃO COM PATROLAMENTO NAS ESTRADAS RURAIS NAS SEGUINTES LOCALIDADES: POMBO, JESUS CRISTO, ARAPUÁ, GARCIAS, PONTAL DO FAYA, RIVIERA E POUSADA DO TUCUNARÉ</a:t>
            </a:r>
          </a:p>
          <a:p>
            <a:r>
              <a:rPr lang="pt-BR" sz="2200" b="1" dirty="0" smtClean="0"/>
              <a:t>ROÇADAS EM TERRENOS DA PREFEITURA MUNICIPAL DE TRES LAGOAS</a:t>
            </a:r>
          </a:p>
          <a:p>
            <a:r>
              <a:rPr lang="pt-BR" sz="2200" b="1" dirty="0" smtClean="0"/>
              <a:t>LIMPEZA DE BUEIROS EM VÁRIAS RUAS DA CIDADE</a:t>
            </a:r>
          </a:p>
          <a:p>
            <a:r>
              <a:rPr lang="pt-BR" sz="2200" b="1" dirty="0" smtClean="0"/>
              <a:t>INSTALAÇÃO DE GRELHAS E BOCAS DE LOBO </a:t>
            </a:r>
          </a:p>
          <a:p>
            <a:r>
              <a:rPr lang="pt-BR" sz="2200" b="1" dirty="0" smtClean="0"/>
              <a:t>RECUPERAÇÃO DE TAMPAS DE BUEIROS EM VÁRIOS PONTOS DA CIDADE</a:t>
            </a:r>
          </a:p>
          <a:p>
            <a:r>
              <a:rPr lang="pt-BR" sz="2200" b="1" dirty="0" smtClean="0"/>
              <a:t>LIMPEZA DOS CÓRREGOS UTILIZADOS PARA CAPTAÇÃO DAS DRENAGENS DA CIDADE INCLUINDO O CÓRREGO DA ONÇA.</a:t>
            </a:r>
          </a:p>
          <a:p>
            <a:r>
              <a:rPr lang="pt-BR" sz="2000" b="1" dirty="0"/>
              <a:t>CONSTRUÇÃO DO NECROTÉRIO MUNICIPAL</a:t>
            </a:r>
          </a:p>
          <a:p>
            <a:endParaRPr lang="pt-BR" sz="2200" b="1" dirty="0" smtClean="0"/>
          </a:p>
          <a:p>
            <a:pPr marL="0" indent="0" algn="just">
              <a:buNone/>
            </a:pPr>
            <a:endParaRPr lang="pt-BR" sz="2000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6469A-ADD7-46C1-BFA9-9AB5A0236EB6}" type="slidenum">
              <a:rPr lang="pt-BR" smtClean="0"/>
              <a:pPr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732611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6469A-ADD7-46C1-BFA9-9AB5A0236EB6}" type="slidenum">
              <a:rPr lang="pt-BR" smtClean="0"/>
              <a:pPr/>
              <a:t>39</a:t>
            </a:fld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Título 2"/>
          <p:cNvSpPr txBox="1">
            <a:spLocks/>
          </p:cNvSpPr>
          <p:nvPr/>
        </p:nvSpPr>
        <p:spPr>
          <a:xfrm>
            <a:off x="2437209" y="5809449"/>
            <a:ext cx="4269581" cy="424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ADMINISTRAÇÃO</a:t>
            </a:r>
            <a:endParaRPr lang="pt-BR" sz="2400" b="1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365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5072063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b="1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pt-BR" sz="2000" b="1" dirty="0"/>
          </a:p>
        </p:txBody>
      </p:sp>
      <p:sp>
        <p:nvSpPr>
          <p:cNvPr id="1638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0C55BD-3291-41E3-9665-7185E436AA7C}" type="slidenum">
              <a:rPr lang="pt-BR" sz="1400">
                <a:solidFill>
                  <a:schemeClr val="tx2"/>
                </a:solidFill>
                <a:latin typeface="+mn-lt"/>
              </a:rPr>
              <a:pPr eaLnBrk="1" hangingPunct="1"/>
              <a:t>4</a:t>
            </a:fld>
            <a:endParaRPr lang="pt-BR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100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chemeClr val="bg1"/>
                </a:solidFill>
              </a:rPr>
              <a:t>ARRECADAÇÃO                                                        Em R$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250498443"/>
              </p:ext>
            </p:extLst>
          </p:nvPr>
        </p:nvGraphicFramePr>
        <p:xfrm>
          <a:off x="251520" y="1916832"/>
          <a:ext cx="8676456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4"/>
          <p:cNvSpPr>
            <a:spLocks noGrp="1" noChangeArrowheads="1"/>
          </p:cNvSpPr>
          <p:nvPr>
            <p:ph idx="1"/>
          </p:nvPr>
        </p:nvSpPr>
        <p:spPr>
          <a:xfrm>
            <a:off x="-34888" y="0"/>
            <a:ext cx="9144000" cy="6858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pt-BR" sz="2200" b="1" dirty="0">
                <a:cs typeface="Times New Roman" panose="02020603050405020304" pitchFamily="18" charset="0"/>
              </a:rPr>
              <a:t>CONTROLES, MONITORAMENTO E FISCALIZAÇÃO DOS SERVIÇOS DE MANUTENÇÃO, CONSERVAÇÃO E LIMPEZA DOS PRÉDIOS PÚBLICOS</a:t>
            </a:r>
            <a:r>
              <a:rPr lang="pt-BR" sz="2200" b="1" dirty="0" smtClean="0"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BR" sz="2200" b="1" dirty="0">
                <a:cs typeface="Times New Roman" panose="02020603050405020304" pitchFamily="18" charset="0"/>
              </a:rPr>
              <a:t>SERVIÇOS DE VISTORIA E AVALIAÇÃO DE IMÓVEIS PARA LOCAÇÃO E REFORMA.</a:t>
            </a:r>
          </a:p>
          <a:p>
            <a:pPr algn="just"/>
            <a:r>
              <a:rPr lang="pt-BR" sz="2200" b="1" dirty="0">
                <a:cs typeface="Times New Roman" panose="02020603050405020304" pitchFamily="18" charset="0"/>
              </a:rPr>
              <a:t>SERVIÇOS DE MANUTENÇÃO DE PRÉDIOS COM PEQUENOS REPAROS COM INSTALAÇÃO ELÉTRICA, HIDRÁULICA, SANITÁRIA E CIVIL</a:t>
            </a:r>
            <a:r>
              <a:rPr lang="pt-BR" sz="2200" b="1" dirty="0" smtClean="0"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BR" sz="2200" b="1" dirty="0" smtClean="0">
                <a:cs typeface="Times New Roman" panose="02020603050405020304" pitchFamily="18" charset="0"/>
              </a:rPr>
              <a:t>CONTROLE NOS CONSUMOS MENSAIS ÁGUA, LUZ, TELEFONE, CORREIOS E LICENCIAMENTO DE VEÍCULOS.</a:t>
            </a:r>
          </a:p>
          <a:p>
            <a:pPr algn="just"/>
            <a:r>
              <a:rPr lang="pt-BR" sz="2200" b="1" dirty="0">
                <a:cs typeface="Times New Roman" panose="02020603050405020304" pitchFamily="18" charset="0"/>
              </a:rPr>
              <a:t>GESTÃO DE CONTRATO COM </a:t>
            </a:r>
            <a:r>
              <a:rPr lang="pt-BR" sz="2200" b="1" dirty="0" smtClean="0">
                <a:cs typeface="Times New Roman" panose="02020603050405020304" pitchFamily="18" charset="0"/>
              </a:rPr>
              <a:t>CONTROLES </a:t>
            </a:r>
            <a:r>
              <a:rPr lang="pt-BR" sz="2200" b="1" dirty="0">
                <a:cs typeface="Times New Roman" panose="02020603050405020304" pitchFamily="18" charset="0"/>
              </a:rPr>
              <a:t>INDIVIDUAIS ESTATÍSTICOS DE </a:t>
            </a:r>
            <a:r>
              <a:rPr lang="pt-BR" sz="2200" b="1" dirty="0" smtClean="0">
                <a:cs typeface="Times New Roman" panose="02020603050405020304" pitchFamily="18" charset="0"/>
              </a:rPr>
              <a:t>ABASTECIMENTO DE COMBUSTÍVEL E ELABORAÇÃO DE PROJETO PARA REDUÇÃO DE GASTO TANTO NO CONSUMO QUANTO NA MANUTENÇÃO DOS VEÍCULOS.</a:t>
            </a:r>
          </a:p>
          <a:p>
            <a:pPr algn="just"/>
            <a:r>
              <a:rPr lang="pt-BR" sz="2200" b="1" dirty="0" smtClean="0">
                <a:cs typeface="Times New Roman" panose="02020603050405020304" pitchFamily="18" charset="0"/>
              </a:rPr>
              <a:t>CONTROLE DAS DESPESAS COM PESSOAL, INCLUSIVE OS ESTAGIÁRIOS</a:t>
            </a:r>
          </a:p>
          <a:p>
            <a:pPr algn="just"/>
            <a:r>
              <a:rPr lang="pt-BR" sz="2200" b="1" dirty="0" smtClean="0">
                <a:cs typeface="Times New Roman" panose="02020603050405020304" pitchFamily="18" charset="0"/>
              </a:rPr>
              <a:t>509 DISTRIBUIÇÕES E ACOMPANHAMENTO DE E.P.I.(EQUIPAMENTO DE PROTEÇÃO INDIVIDUAL) </a:t>
            </a:r>
          </a:p>
          <a:p>
            <a:pPr algn="just"/>
            <a:r>
              <a:rPr lang="pt-BR" sz="2200" b="1" dirty="0">
                <a:cs typeface="Times New Roman" panose="02020603050405020304" pitchFamily="18" charset="0"/>
              </a:rPr>
              <a:t>ATENDIMENTO NO SESMT COM MÉDICO GERAL </a:t>
            </a:r>
            <a:endParaRPr lang="pt-BR" sz="2200" b="1" dirty="0" smtClean="0">
              <a:cs typeface="Times New Roman" panose="02020603050405020304" pitchFamily="18" charset="0"/>
            </a:endParaRPr>
          </a:p>
          <a:p>
            <a:pPr algn="just"/>
            <a:r>
              <a:rPr lang="pt-BR" sz="2200" b="1" dirty="0" smtClean="0">
                <a:cs typeface="Times New Roman" panose="02020603050405020304" pitchFamily="18" charset="0"/>
              </a:rPr>
              <a:t>ATENDIMENTO SOCIAL, </a:t>
            </a:r>
            <a:r>
              <a:rPr lang="pt-BR" sz="2200" b="1" dirty="0">
                <a:cs typeface="Times New Roman" panose="02020603050405020304" pitchFamily="18" charset="0"/>
              </a:rPr>
              <a:t>ATENDIMENTO </a:t>
            </a:r>
            <a:r>
              <a:rPr lang="pt-BR" sz="2200" b="1" dirty="0" smtClean="0">
                <a:cs typeface="Times New Roman" panose="02020603050405020304" pitchFamily="18" charset="0"/>
              </a:rPr>
              <a:t>PSICOLÓGICO.</a:t>
            </a:r>
            <a:endParaRPr lang="pt-BR" sz="2200" b="1" dirty="0">
              <a:cs typeface="Times New Roman" panose="02020603050405020304" pitchFamily="18" charset="0"/>
            </a:endParaRPr>
          </a:p>
          <a:p>
            <a:pPr algn="just"/>
            <a:r>
              <a:rPr lang="pt-BR" sz="2200" b="1" dirty="0">
                <a:cs typeface="Times New Roman" panose="02020603050405020304" pitchFamily="18" charset="0"/>
              </a:rPr>
              <a:t>POSSE DE </a:t>
            </a:r>
            <a:r>
              <a:rPr lang="pt-BR" sz="2200" b="1" dirty="0" smtClean="0">
                <a:cs typeface="Times New Roman" panose="02020603050405020304" pitchFamily="18" charset="0"/>
              </a:rPr>
              <a:t>NOVOS </a:t>
            </a:r>
            <a:r>
              <a:rPr lang="pt-BR" sz="2200" b="1" dirty="0">
                <a:cs typeface="Times New Roman" panose="02020603050405020304" pitchFamily="18" charset="0"/>
              </a:rPr>
              <a:t>SERVIDORES</a:t>
            </a:r>
          </a:p>
          <a:p>
            <a:pPr algn="just"/>
            <a:endParaRPr lang="pt-BR" sz="2200" b="1" dirty="0" smtClean="0">
              <a:cs typeface="Times New Roman" panose="02020603050405020304" pitchFamily="18" charset="0"/>
            </a:endParaRPr>
          </a:p>
          <a:p>
            <a:pPr algn="just"/>
            <a:endParaRPr lang="pt-BR" sz="2200" b="1" dirty="0" smtClean="0">
              <a:cs typeface="Times New Roman" panose="02020603050405020304" pitchFamily="18" charset="0"/>
            </a:endParaRPr>
          </a:p>
          <a:p>
            <a:pPr algn="just"/>
            <a:endParaRPr lang="pt-BR" sz="2300" b="1" dirty="0" smtClean="0">
              <a:cs typeface="Times New Roman" panose="02020603050405020304" pitchFamily="18" charset="0"/>
            </a:endParaRPr>
          </a:p>
        </p:txBody>
      </p:sp>
      <p:sp>
        <p:nvSpPr>
          <p:cNvPr id="7782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C43403-45D0-404B-8AFF-69A2713F7BE5}" type="slidenum">
              <a:rPr lang="pt-BR" sz="1400">
                <a:solidFill>
                  <a:schemeClr val="tx2"/>
                </a:solidFill>
              </a:rPr>
              <a:pPr eaLnBrk="1" hangingPunct="1"/>
              <a:t>40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25834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6469A-ADD7-46C1-BFA9-9AB5A0236EB6}" type="slidenum">
              <a:rPr lang="pt-BR" smtClean="0"/>
              <a:pPr/>
              <a:t>41</a:t>
            </a:fld>
            <a:endParaRPr lang="pt-BR" dirty="0"/>
          </a:p>
        </p:txBody>
      </p:sp>
      <p:pic>
        <p:nvPicPr>
          <p:cNvPr id="6" name="Picture 2" descr="G:\FOTOS AEREAS DE TRÊS LAGOAS\IMG_34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4678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691680" y="5931619"/>
            <a:ext cx="6336704" cy="424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algn="ctr" defTabSz="685800">
              <a:lnSpc>
                <a:spcPct val="90000"/>
              </a:lnSpc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FINANÇAS, RECEITA E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CONTROLE</a:t>
            </a:r>
          </a:p>
        </p:txBody>
      </p:sp>
    </p:spTree>
    <p:extLst>
      <p:ext uri="{BB962C8B-B14F-4D97-AF65-F5344CB8AC3E}">
        <p14:creationId xmlns:p14="http://schemas.microsoft.com/office/powerpoint/2010/main" xmlns="" val="330780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4"/>
          <p:cNvSpPr>
            <a:spLocks noGrp="1" noChangeArrowheads="1"/>
          </p:cNvSpPr>
          <p:nvPr>
            <p:ph idx="1"/>
          </p:nvPr>
        </p:nvSpPr>
        <p:spPr>
          <a:xfrm>
            <a:off x="27296" y="1"/>
            <a:ext cx="9116704" cy="6858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SERVIÇOS DE ASSESSORIA NA ÁREA DE CONTABILIDADE NOS SERVIÇOS DA DIRF, GFIP, DCTF, SERVIÇOS ADMINISTRATIVOS, CONTÁBIL, ORÇAMENTÁRIO E FINANCEIRO. </a:t>
            </a: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REALIZAÇÃO DE AUDIÊNCIAS, REALIZAÇÃO DE RELATÓRIOS MENSAIS, BIMESTRAIS, QUADRIMESTRAIS E ANUAIS.</a:t>
            </a: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ACOMPANHAMENTO DA DÍVIDA PÚBLICA E PRECATÓRIOS DO MUNICÍPIO.</a:t>
            </a: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REALIZAÇÃO DE LICITAÇÕES E CONTRATOS PARA COMPRAS E SERVIÇOS.</a:t>
            </a: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ACOMPANHAMENTO PARA CUMPRIMENTO DOS ÍNDICES, PESSOAL, EDUCAÇÃO E SAÚDE.</a:t>
            </a: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REALIZAÇÃO DE FISCALIZAÇÃO DOS TRIBUTOS MUNICIPAIS, BEM COMO INSTITUIÇÃO DAS EMPRESAS COM NOTA FISCAL ELETRÔNICA.</a:t>
            </a:r>
          </a:p>
          <a:p>
            <a:pPr algn="just"/>
            <a:r>
              <a:rPr lang="pt-BR" sz="2400" b="1" dirty="0">
                <a:cs typeface="Times New Roman" panose="02020603050405020304" pitchFamily="18" charset="0"/>
              </a:rPr>
              <a:t>SERVIÇOS DE DIGITALIZAÇÃO DOS DOCUMENTOS CONTÁBEIS. NOTIFICAÇÃO, ACOMPANHAMENTO E COBRANÇA DA DÍVIDA ATIVA</a:t>
            </a:r>
            <a:r>
              <a:rPr lang="pt-BR" sz="2400" b="1" dirty="0" smtClean="0">
                <a:cs typeface="Times New Roman" panose="02020603050405020304" pitchFamily="18" charset="0"/>
              </a:rPr>
              <a:t>.</a:t>
            </a:r>
          </a:p>
          <a:p>
            <a:pPr algn="just"/>
            <a:endParaRPr lang="pt-BR" sz="2400" b="1" dirty="0" smtClean="0">
              <a:cs typeface="Times New Roman" panose="02020603050405020304" pitchFamily="18" charset="0"/>
            </a:endParaRPr>
          </a:p>
        </p:txBody>
      </p:sp>
      <p:sp>
        <p:nvSpPr>
          <p:cNvPr id="7782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C43403-45D0-404B-8AFF-69A2713F7BE5}" type="slidenum">
              <a:rPr lang="pt-BR" sz="1400">
                <a:solidFill>
                  <a:schemeClr val="tx2"/>
                </a:solidFill>
              </a:rPr>
              <a:pPr eaLnBrk="1" hangingPunct="1"/>
              <a:t>42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92182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4"/>
          <p:cNvSpPr>
            <a:spLocks noGrp="1" noChangeArrowheads="1"/>
          </p:cNvSpPr>
          <p:nvPr>
            <p:ph idx="1"/>
          </p:nvPr>
        </p:nvSpPr>
        <p:spPr>
          <a:xfrm>
            <a:off x="-26978" y="0"/>
            <a:ext cx="9144000" cy="632246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pt-BR" sz="2300" b="1" dirty="0">
                <a:cs typeface="Times New Roman" panose="02020603050405020304" pitchFamily="18" charset="0"/>
              </a:rPr>
              <a:t>ATENDIMENTO A POPULAÇÃO AS DEMANDAS DE IMPOSTOS E TAXAS</a:t>
            </a:r>
            <a:r>
              <a:rPr lang="pt-BR" sz="2300" b="1" dirty="0" smtClean="0"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BR" sz="2300" b="1" dirty="0" smtClean="0">
                <a:cs typeface="Times New Roman" panose="02020603050405020304" pitchFamily="18" charset="0"/>
              </a:rPr>
              <a:t>DIVIDA ATIVA:</a:t>
            </a:r>
            <a:endParaRPr lang="pt-BR" sz="2300" b="1" dirty="0">
              <a:cs typeface="Times New Roman" panose="02020603050405020304" pitchFamily="18" charset="0"/>
            </a:endParaRPr>
          </a:p>
          <a:p>
            <a:pPr algn="just"/>
            <a:r>
              <a:rPr lang="pt-BR" sz="2300" b="1" dirty="0" smtClean="0">
                <a:cs typeface="Times New Roman" panose="02020603050405020304" pitchFamily="18" charset="0"/>
              </a:rPr>
              <a:t>37 PROCESSOS SUSPENSOS POR PARCELAMENTO R$ 128.106,76</a:t>
            </a:r>
          </a:p>
          <a:p>
            <a:pPr algn="just"/>
            <a:r>
              <a:rPr lang="pt-BR" sz="2300" b="1" dirty="0" smtClean="0">
                <a:cs typeface="Times New Roman" panose="02020603050405020304" pitchFamily="18" charset="0"/>
              </a:rPr>
              <a:t>60 PROCESSOS EXTINTOS POR PAGAMENTO R$ 252.109,59</a:t>
            </a:r>
          </a:p>
          <a:p>
            <a:pPr algn="just"/>
            <a:r>
              <a:rPr lang="pt-BR" sz="2300" b="1" dirty="0" smtClean="0">
                <a:cs typeface="Times New Roman" panose="02020603050405020304" pitchFamily="18" charset="0"/>
              </a:rPr>
              <a:t>ARRECADAÇÃO DE R$ 4.641.293,99 DE DÉBITOS NO QUADRIMESTRE.</a:t>
            </a:r>
          </a:p>
          <a:p>
            <a:pPr algn="just"/>
            <a:r>
              <a:rPr lang="pt-BR" sz="2300" b="1" dirty="0" smtClean="0">
                <a:cs typeface="Times New Roman" panose="02020603050405020304" pitchFamily="18" charset="0"/>
              </a:rPr>
              <a:t>SERVIÇOS PARA IMPLANTAÇÃO E MANUTENÇÃO DE SISTEMA PARA ELABORAÇÃO DE LAUDOS DE AVALIAÇÃO DE IMÓVEIS RURAIS.</a:t>
            </a:r>
          </a:p>
          <a:p>
            <a:pPr algn="just"/>
            <a:r>
              <a:rPr lang="pt-BR" sz="2300" b="1" dirty="0" smtClean="0">
                <a:cs typeface="Times New Roman" panose="02020603050405020304" pitchFamily="18" charset="0"/>
              </a:rPr>
              <a:t>SERVIÇOS DE LEVANTAMENTO, REGISTRO E AVALIAÇÃO PATRIMONIAL.</a:t>
            </a:r>
          </a:p>
        </p:txBody>
      </p:sp>
      <p:sp>
        <p:nvSpPr>
          <p:cNvPr id="7782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C43403-45D0-404B-8AFF-69A2713F7BE5}" type="slidenum">
              <a:rPr lang="pt-BR" sz="1400">
                <a:solidFill>
                  <a:schemeClr val="tx2"/>
                </a:solidFill>
              </a:rPr>
              <a:pPr eaLnBrk="1" hangingPunct="1"/>
              <a:t>43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75108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6469A-ADD7-46C1-BFA9-9AB5A0236EB6}" type="slidenum">
              <a:rPr lang="pt-BR" smtClean="0"/>
              <a:pPr/>
              <a:t>44</a:t>
            </a:fld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1331640" y="6223347"/>
            <a:ext cx="6264275" cy="424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defRPr b="1">
                <a:solidFill>
                  <a:schemeClr val="dk1"/>
                </a:solidFill>
                <a:latin typeface="+mj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ESPORTE, JUVENTUDE E LAZER</a:t>
            </a:r>
          </a:p>
        </p:txBody>
      </p:sp>
    </p:spTree>
    <p:extLst>
      <p:ext uri="{BB962C8B-B14F-4D97-AF65-F5344CB8AC3E}">
        <p14:creationId xmlns:p14="http://schemas.microsoft.com/office/powerpoint/2010/main" xmlns="" val="214814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pt-BR" sz="2400" b="1" dirty="0">
                <a:cs typeface="Times New Roman" panose="02020603050405020304" pitchFamily="18" charset="0"/>
              </a:rPr>
              <a:t>ATENDIMENTO NA ESCOLINHA DE BASE AS MODALIDADES DE ATLETISMO, BASQUETE, CAPOEIRA, FUTEBOL, FUTSAL, HANDEBOL, JUDÔ, NATAÇÃO, VOLEIBOL E XADREZ.</a:t>
            </a:r>
          </a:p>
          <a:p>
            <a:pPr algn="just"/>
            <a:r>
              <a:rPr lang="pt-BR" sz="2400" b="1" dirty="0">
                <a:cs typeface="Times New Roman" panose="02020603050405020304" pitchFamily="18" charset="0"/>
              </a:rPr>
              <a:t>PROGRAMA PARA ADULTOS VOLEIBOL FEMININO, GINÁSTICA, ZUMBA E HIDROGINÁSTICA.</a:t>
            </a:r>
          </a:p>
          <a:p>
            <a:pPr algn="just"/>
            <a:r>
              <a:rPr lang="pt-BR" sz="2400" b="1" dirty="0">
                <a:cs typeface="Times New Roman" panose="02020603050405020304" pitchFamily="18" charset="0"/>
              </a:rPr>
              <a:t>PROGRAMA TERCEIRA IDADE COM VOLEIBOL ADAPTADO, MALHA, BOCHA, HIDROGINÁSTICA, DAMA, DOMINÓ, ATIVIDADES LÚDICAS E DANÇAS.</a:t>
            </a: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CURSO DE </a:t>
            </a:r>
            <a:r>
              <a:rPr lang="pt-BR" sz="2400" b="1" dirty="0">
                <a:cs typeface="Times New Roman" panose="02020603050405020304" pitchFamily="18" charset="0"/>
              </a:rPr>
              <a:t>CAPACITAÇÃO E LANÇAMENTO </a:t>
            </a:r>
            <a:r>
              <a:rPr lang="pt-BR" sz="2400" b="1" dirty="0" smtClean="0">
                <a:cs typeface="Times New Roman" panose="02020603050405020304" pitchFamily="18" charset="0"/>
              </a:rPr>
              <a:t>DO PROJETO </a:t>
            </a:r>
            <a:r>
              <a:rPr lang="pt-BR" sz="2400" b="1" dirty="0">
                <a:cs typeface="Times New Roman" panose="02020603050405020304" pitchFamily="18" charset="0"/>
              </a:rPr>
              <a:t>VIVA </a:t>
            </a:r>
            <a:r>
              <a:rPr lang="pt-BR" sz="2400" b="1" dirty="0" smtClean="0">
                <a:cs typeface="Times New Roman" panose="02020603050405020304" pitchFamily="18" charset="0"/>
              </a:rPr>
              <a:t>VÔLEI</a:t>
            </a: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MANHÃ DE LAZER NO BAIRRO JARDIM DAS ACÁCIAS</a:t>
            </a: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JOGOS ESCOLARES TRESLAGOENSES JETS-2016/2017</a:t>
            </a: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VIAGENS COM AS EQUIPES DE BASQUETE; KARATÊ; FUTSAL ; BOXE; TENIS DE MESA; ATLETISMO; EQUIPE DE MYAY THAI, JUDÔ, FISICULTURISMO E HANDBOL.</a:t>
            </a:r>
          </a:p>
          <a:p>
            <a:pPr algn="just"/>
            <a:r>
              <a:rPr lang="pt-BR" sz="2400" b="1" dirty="0" smtClean="0">
                <a:cs typeface="Times New Roman" panose="02020603050405020304" pitchFamily="18" charset="0"/>
              </a:rPr>
              <a:t>VIAGEM COM MEMBROS DA MELHOR IDADE</a:t>
            </a:r>
            <a:endParaRPr lang="pt-BR" sz="2400" b="1" dirty="0">
              <a:cs typeface="Times New Roman" panose="02020603050405020304" pitchFamily="18" charset="0"/>
            </a:endParaRPr>
          </a:p>
          <a:p>
            <a:pPr algn="just"/>
            <a:endParaRPr lang="pt-BR" sz="2400" b="1" dirty="0">
              <a:cs typeface="Times New Roman" panose="02020603050405020304" pitchFamily="18" charset="0"/>
            </a:endParaRPr>
          </a:p>
          <a:p>
            <a:pPr algn="just"/>
            <a:endParaRPr lang="pt-BR" sz="2400" b="1" dirty="0" smtClean="0">
              <a:cs typeface="Times New Roman" panose="02020603050405020304" pitchFamily="18" charset="0"/>
            </a:endParaRPr>
          </a:p>
        </p:txBody>
      </p:sp>
      <p:sp>
        <p:nvSpPr>
          <p:cNvPr id="7782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C43403-45D0-404B-8AFF-69A2713F7BE5}" type="slidenum">
              <a:rPr lang="pt-BR" sz="1400">
                <a:solidFill>
                  <a:schemeClr val="tx2"/>
                </a:solidFill>
              </a:rPr>
              <a:pPr eaLnBrk="1" hangingPunct="1"/>
              <a:t>45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78179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endParaRPr lang="pt-BR" sz="2400" b="1" dirty="0" smtClean="0"/>
          </a:p>
          <a:p>
            <a:pPr algn="just"/>
            <a:r>
              <a:rPr lang="pt-BR" sz="2400" b="1" dirty="0" smtClean="0"/>
              <a:t>FINAL DO TORNEIO </a:t>
            </a:r>
            <a:r>
              <a:rPr lang="pt-BR" sz="2400" b="1" dirty="0"/>
              <a:t>CAMPEONATO MUNICIPAL VARZEANO edição 2016;</a:t>
            </a:r>
          </a:p>
          <a:p>
            <a:pPr lvl="0" algn="just"/>
            <a:r>
              <a:rPr lang="pt-BR" sz="2400" b="1" dirty="0" smtClean="0"/>
              <a:t>ABERTURA CAMPEONATO MUNICIPAL DE FUTSAL; BASQUETE E VOLEIBOL</a:t>
            </a:r>
          </a:p>
          <a:p>
            <a:pPr lvl="0" algn="just"/>
            <a:r>
              <a:rPr lang="pt-BR" sz="2400" b="1" dirty="0" smtClean="0"/>
              <a:t>9º DESAFIO DE LUTA DE BRAÇO</a:t>
            </a:r>
            <a:endParaRPr lang="pt-BR" sz="2400" b="1" dirty="0"/>
          </a:p>
          <a:p>
            <a:pPr algn="just"/>
            <a:r>
              <a:rPr lang="pt-BR" sz="2400" b="1" dirty="0" smtClean="0"/>
              <a:t>INICIO DO CAMPEONATO MUNICIPAL DE FUTEBOL SUPER MASTER 50 ANOS.</a:t>
            </a:r>
          </a:p>
          <a:p>
            <a:pPr algn="just"/>
            <a:r>
              <a:rPr lang="pt-BR" sz="2400" b="1" dirty="0" smtClean="0"/>
              <a:t>JORNADA TÉCNICA ARBITRAGEM DE FUTEBOL DE CAMPO EM PARCERIA COM A FEDERAÇÃO DO ESTADO MS</a:t>
            </a:r>
          </a:p>
          <a:p>
            <a:pPr algn="just"/>
            <a:r>
              <a:rPr lang="pt-BR" sz="2400" b="1" dirty="0" smtClean="0"/>
              <a:t>CAMPEONATO MUNICIPAL DE FUTEBOL SUB 13</a:t>
            </a:r>
          </a:p>
          <a:p>
            <a:pPr algn="just"/>
            <a:r>
              <a:rPr lang="pt-BR" sz="2400" b="1" dirty="0" smtClean="0"/>
              <a:t>AMISTOSO DE HANDEBOL SUB 15 PARA AS ESCOLINHA SEJUVEL</a:t>
            </a:r>
          </a:p>
          <a:p>
            <a:pPr algn="just"/>
            <a:r>
              <a:rPr lang="pt-BR" sz="2400" b="1" dirty="0" smtClean="0"/>
              <a:t>FINAL DO CAMPEONAATO DE FUTEBOL BASE SUB 11</a:t>
            </a:r>
          </a:p>
          <a:p>
            <a:pPr algn="just"/>
            <a:r>
              <a:rPr lang="pt-BR" sz="2400" b="1" dirty="0" smtClean="0"/>
              <a:t>4º ETAPA DA LIGA PAULISTA DE VOLEI ADAPTADO PAULISTA – LIVAP, MASTER 50 E 60 ANOS MASCULINO E FEMININO</a:t>
            </a:r>
          </a:p>
          <a:p>
            <a:pPr algn="just"/>
            <a:r>
              <a:rPr lang="pt-BR" sz="2400" b="1" dirty="0" smtClean="0"/>
              <a:t>TORNEIO DE FUTEBOL SOCIETY CIDADE DAS ÁGUAS MASCULINO</a:t>
            </a:r>
          </a:p>
          <a:p>
            <a:pPr algn="just"/>
            <a:endParaRPr lang="pt-BR" sz="2400" b="1" dirty="0"/>
          </a:p>
        </p:txBody>
      </p:sp>
      <p:sp>
        <p:nvSpPr>
          <p:cNvPr id="7782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C43403-45D0-404B-8AFF-69A2713F7BE5}" type="slidenum">
              <a:rPr lang="pt-BR" sz="1400">
                <a:solidFill>
                  <a:schemeClr val="tx2"/>
                </a:solidFill>
              </a:rPr>
              <a:pPr eaLnBrk="1" hangingPunct="1"/>
              <a:t>46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15712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6469A-ADD7-46C1-BFA9-9AB5A0236EB6}" type="slidenum">
              <a:rPr lang="pt-BR" smtClean="0"/>
              <a:pPr/>
              <a:t>47</a:t>
            </a:fld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7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</p:spPr>
      </p:pic>
      <p:sp>
        <p:nvSpPr>
          <p:cNvPr id="8" name="Título 7"/>
          <p:cNvSpPr txBox="1">
            <a:spLocks/>
          </p:cNvSpPr>
          <p:nvPr/>
        </p:nvSpPr>
        <p:spPr>
          <a:xfrm>
            <a:off x="3131840" y="5927372"/>
            <a:ext cx="2496468" cy="424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defRPr b="1">
                <a:solidFill>
                  <a:schemeClr val="dk1"/>
                </a:solidFill>
                <a:latin typeface="+mj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EDUCAÇÃO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050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4"/>
          <p:cNvSpPr>
            <a:spLocks noGrp="1" noChangeArrowheads="1"/>
          </p:cNvSpPr>
          <p:nvPr>
            <p:ph idx="1"/>
          </p:nvPr>
        </p:nvSpPr>
        <p:spPr>
          <a:xfrm>
            <a:off x="5883" y="0"/>
            <a:ext cx="9144000" cy="666936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endParaRPr lang="pt-BR" sz="2000" b="1" dirty="0" smtClean="0">
              <a:cs typeface="Times New Roman" panose="02020603050405020304" pitchFamily="18" charset="0"/>
            </a:endParaRPr>
          </a:p>
          <a:p>
            <a:pPr algn="just"/>
            <a:r>
              <a:rPr lang="pt-BR" sz="2000" b="1" dirty="0" smtClean="0">
                <a:cs typeface="Times New Roman" panose="02020603050405020304" pitchFamily="18" charset="0"/>
              </a:rPr>
              <a:t>TRANSPORTE </a:t>
            </a:r>
            <a:r>
              <a:rPr lang="pt-BR" sz="2000" b="1" dirty="0">
                <a:cs typeface="Times New Roman" panose="02020603050405020304" pitchFamily="18" charset="0"/>
              </a:rPr>
              <a:t>DE </a:t>
            </a:r>
            <a:r>
              <a:rPr lang="pt-BR" sz="2000" b="1" dirty="0" smtClean="0">
                <a:cs typeface="Times New Roman" panose="02020603050405020304" pitchFamily="18" charset="0"/>
              </a:rPr>
              <a:t>1.390 </a:t>
            </a:r>
            <a:r>
              <a:rPr lang="pt-BR" sz="2000" b="1" dirty="0">
                <a:cs typeface="Times New Roman" panose="02020603050405020304" pitchFamily="18" charset="0"/>
              </a:rPr>
              <a:t>ALUNOS RESIDENTES NA ZONA RURAL </a:t>
            </a:r>
          </a:p>
          <a:p>
            <a:pPr algn="just"/>
            <a:r>
              <a:rPr lang="pt-BR" sz="2000" b="1" dirty="0">
                <a:cs typeface="Times New Roman" panose="02020603050405020304" pitchFamily="18" charset="0"/>
              </a:rPr>
              <a:t> VEICULO ACESSÍVEL PARA TRANSPORTE DE CADEIRANTES</a:t>
            </a:r>
          </a:p>
          <a:p>
            <a:pPr algn="just"/>
            <a:r>
              <a:rPr lang="pt-BR" sz="2000" b="1" dirty="0" smtClean="0">
                <a:cs typeface="Times New Roman" panose="02020603050405020304" pitchFamily="18" charset="0"/>
              </a:rPr>
              <a:t>490 ALUNOS </a:t>
            </a:r>
            <a:r>
              <a:rPr lang="pt-BR" sz="2000" b="1" dirty="0">
                <a:cs typeface="Times New Roman" panose="02020603050405020304" pitchFamily="18" charset="0"/>
              </a:rPr>
              <a:t>BENEFICIADOS COM PASSE ESCOLAR E </a:t>
            </a:r>
            <a:r>
              <a:rPr lang="pt-BR" sz="2000" b="1" dirty="0" smtClean="0">
                <a:cs typeface="Times New Roman" panose="02020603050405020304" pitchFamily="18" charset="0"/>
              </a:rPr>
              <a:t>500 ALUNOS </a:t>
            </a:r>
            <a:r>
              <a:rPr lang="pt-BR" sz="2000" b="1" dirty="0">
                <a:cs typeface="Times New Roman" panose="02020603050405020304" pitchFamily="18" charset="0"/>
              </a:rPr>
              <a:t>NO PERÍODO MATUTINO E VESPERTINO  DA AABB.</a:t>
            </a:r>
          </a:p>
          <a:p>
            <a:pPr algn="just"/>
            <a:r>
              <a:rPr lang="pt-BR" sz="2000" b="1" dirty="0">
                <a:cs typeface="Times New Roman" panose="02020603050405020304" pitchFamily="18" charset="0"/>
              </a:rPr>
              <a:t>ATENDIMENTO DIÁRIO AOS ALUNOS ESPECIAIS NAS UNIDADES ESCOLARES E TRANSPORTE.</a:t>
            </a:r>
          </a:p>
          <a:p>
            <a:pPr algn="just"/>
            <a:r>
              <a:rPr lang="pt-BR" sz="2000" b="1" dirty="0">
                <a:cs typeface="Times New Roman" panose="02020603050405020304" pitchFamily="18" charset="0"/>
              </a:rPr>
              <a:t>ORGANIZAÇÃO DE DOCUMENTOS DE MOTORISTAS E ÔNIBUS ESCOLARES PARA AS VISTORIAS SEMESTRAIS.</a:t>
            </a:r>
          </a:p>
          <a:p>
            <a:pPr algn="just"/>
            <a:r>
              <a:rPr lang="pt-BR" sz="2000" b="1" dirty="0">
                <a:cs typeface="Times New Roman" panose="02020603050405020304" pitchFamily="18" charset="0"/>
              </a:rPr>
              <a:t>ELABORAÇÃO DE RELATÓRIOS, MAPEAMENTO DOS ROTEIROS DAS LINHAS DE ÔNIBUS E FISCALIZAÇÃO DO TRANSPORTE ESCOLAR.</a:t>
            </a:r>
          </a:p>
          <a:p>
            <a:pPr algn="just"/>
            <a:r>
              <a:rPr lang="pt-BR" sz="2000" b="1" dirty="0">
                <a:cs typeface="Times New Roman" panose="02020603050405020304" pitchFamily="18" charset="0"/>
              </a:rPr>
              <a:t>MANUTENÇÃO DE VEÍCULOS, ESCOLAS, CRECHES E PRÉDIOS DA EDUCAÇÃO</a:t>
            </a:r>
          </a:p>
          <a:p>
            <a:pPr algn="just"/>
            <a:r>
              <a:rPr lang="pt-BR" sz="2000" b="1" dirty="0">
                <a:cs typeface="Times New Roman" panose="02020603050405020304" pitchFamily="18" charset="0"/>
              </a:rPr>
              <a:t>INSTALAÇÃO DE ACESSO Á ESCOLAS E CRECHES P/ ATENDER A ACESSIBILIDADE</a:t>
            </a:r>
          </a:p>
          <a:p>
            <a:pPr algn="just"/>
            <a:r>
              <a:rPr lang="pt-BR" sz="2000" b="1" dirty="0">
                <a:cs typeface="Times New Roman" panose="02020603050405020304" pitchFamily="18" charset="0"/>
              </a:rPr>
              <a:t>ACOMPANHAMENTO DAS MATRICULAS ESCOLARES NAS UNIDADES DE ENSINO E REALIZAÇÃO DE DESEMPENHO ESCOLAR.</a:t>
            </a:r>
          </a:p>
          <a:p>
            <a:pPr algn="just"/>
            <a:r>
              <a:rPr lang="pt-BR" sz="2000" b="1" dirty="0">
                <a:cs typeface="Times New Roman" panose="02020603050405020304" pitchFamily="18" charset="0"/>
              </a:rPr>
              <a:t>COORDENAÇÃO DO PROGRAMA BRASIL ALFABETIZADO E INSPEÇÃO NAS UNIDADES </a:t>
            </a:r>
            <a:r>
              <a:rPr lang="pt-BR" sz="2000" b="1" dirty="0" smtClean="0">
                <a:cs typeface="Times New Roman" panose="02020603050405020304" pitchFamily="18" charset="0"/>
              </a:rPr>
              <a:t>ESCOLARES</a:t>
            </a:r>
          </a:p>
          <a:p>
            <a:pPr algn="just"/>
            <a:r>
              <a:rPr lang="pt-BR" sz="2000" b="1" dirty="0">
                <a:cs typeface="Times New Roman" panose="02020603050405020304" pitchFamily="18" charset="0"/>
              </a:rPr>
              <a:t>FESTIVAL DE LUDICIDADE (ATIVIDADE DE ENTRETENIMENTO APRENDER BRINCANDO</a:t>
            </a:r>
          </a:p>
          <a:p>
            <a:pPr algn="just"/>
            <a:endParaRPr lang="pt-BR" sz="2000" b="1" dirty="0"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cs typeface="Times New Roman" panose="02020603050405020304" pitchFamily="18" charset="0"/>
            </a:endParaRPr>
          </a:p>
          <a:p>
            <a:pPr algn="just"/>
            <a:endParaRPr lang="pt-BR" sz="2000" b="1" dirty="0" smtClean="0">
              <a:cs typeface="Times New Roman" panose="02020603050405020304" pitchFamily="18" charset="0"/>
            </a:endParaRPr>
          </a:p>
        </p:txBody>
      </p:sp>
      <p:sp>
        <p:nvSpPr>
          <p:cNvPr id="7782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C43403-45D0-404B-8AFF-69A2713F7BE5}" type="slidenum">
              <a:rPr lang="pt-BR" sz="1400">
                <a:solidFill>
                  <a:schemeClr val="tx2"/>
                </a:solidFill>
              </a:rPr>
              <a:pPr eaLnBrk="1" hangingPunct="1"/>
              <a:t>48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38112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4"/>
          <p:cNvSpPr>
            <a:spLocks noGrp="1" noChangeArrowheads="1"/>
          </p:cNvSpPr>
          <p:nvPr>
            <p:ph idx="1"/>
          </p:nvPr>
        </p:nvSpPr>
        <p:spPr>
          <a:xfrm>
            <a:off x="27296" y="1"/>
            <a:ext cx="9144000" cy="6858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endParaRPr lang="pt-BR" sz="2000" b="1" dirty="0" smtClean="0">
              <a:cs typeface="Times New Roman" panose="02020603050405020304" pitchFamily="18" charset="0"/>
            </a:endParaRPr>
          </a:p>
          <a:p>
            <a:pPr algn="just"/>
            <a:r>
              <a:rPr lang="pt-BR" sz="1800" b="1" dirty="0" smtClean="0">
                <a:cs typeface="Times New Roman" panose="02020603050405020304" pitchFamily="18" charset="0"/>
              </a:rPr>
              <a:t>AQUISIÇÃO </a:t>
            </a:r>
            <a:r>
              <a:rPr lang="pt-BR" sz="1800" b="1" dirty="0">
                <a:cs typeface="Times New Roman" panose="02020603050405020304" pitchFamily="18" charset="0"/>
              </a:rPr>
              <a:t>DE MATERIAL DE LIMPEZA, HIGIENE, COPA E COZINHA </a:t>
            </a:r>
          </a:p>
          <a:p>
            <a:pPr algn="just"/>
            <a:r>
              <a:rPr lang="pt-BR" sz="1800" b="1" dirty="0">
                <a:cs typeface="Times New Roman" panose="02020603050405020304" pitchFamily="18" charset="0"/>
              </a:rPr>
              <a:t>AQUISIÇÃO DE GÊNEROS ALIMENTÍCIOS</a:t>
            </a:r>
          </a:p>
          <a:p>
            <a:pPr algn="just"/>
            <a:r>
              <a:rPr lang="pt-BR" sz="1800" b="1" dirty="0">
                <a:cs typeface="Times New Roman" panose="02020603050405020304" pitchFamily="18" charset="0"/>
              </a:rPr>
              <a:t>MOCHILAS, UNIFORMES E KITS ESCOLARES PARA ALUNOS DA REME</a:t>
            </a:r>
          </a:p>
          <a:p>
            <a:pPr algn="just"/>
            <a:r>
              <a:rPr lang="pt-BR" sz="1800" b="1" dirty="0">
                <a:cs typeface="Times New Roman" panose="02020603050405020304" pitchFamily="18" charset="0"/>
              </a:rPr>
              <a:t>FORNECIMENTO DE MATERIAL DIDÁTICO DO SISTEMA APRENDE BRASIL – POSITIVO.</a:t>
            </a:r>
          </a:p>
          <a:p>
            <a:pPr algn="just"/>
            <a:r>
              <a:rPr lang="pt-BR" sz="1800" b="1" dirty="0">
                <a:cs typeface="Times New Roman" panose="02020603050405020304" pitchFamily="18" charset="0"/>
              </a:rPr>
              <a:t>SERVIÇOS DE MANUTENÇÃO E PROTEÇÃO DOS COMPUTADORES, INCLUSIVE TÉCNICA DE TI</a:t>
            </a:r>
          </a:p>
          <a:p>
            <a:pPr algn="just"/>
            <a:r>
              <a:rPr lang="pt-BR" sz="1800" b="1" dirty="0">
                <a:cs typeface="Times New Roman" panose="02020603050405020304" pitchFamily="18" charset="0"/>
              </a:rPr>
              <a:t>LIMPEZA E CONSERVAÇÃO DE ÁREAS VERDES, JARDINS, ÁRVORES E ROÇADA DAS CRECHES E ESCOLAS MUNICIPAIS</a:t>
            </a:r>
          </a:p>
          <a:p>
            <a:pPr algn="just"/>
            <a:r>
              <a:rPr lang="pt-BR" sz="1800" b="1" dirty="0">
                <a:cs typeface="Times New Roman" panose="02020603050405020304" pitchFamily="18" charset="0"/>
              </a:rPr>
              <a:t>SISTEMA DE SERVIÇOS DE MONITORAMENTO DE ALARMES E VISTORIAS DAS UNIDADES ESCOLARES</a:t>
            </a:r>
          </a:p>
          <a:p>
            <a:pPr algn="just"/>
            <a:r>
              <a:rPr lang="pt-BR" sz="1800" b="1" dirty="0">
                <a:cs typeface="Times New Roman" panose="02020603050405020304" pitchFamily="18" charset="0"/>
              </a:rPr>
              <a:t>MANUTENÇÃO PREDIAL, REPAROS DAS CEIS E ESCOLA, AQUISIÇÃO DE </a:t>
            </a:r>
            <a:r>
              <a:rPr lang="pt-BR" sz="1800" b="1" dirty="0" smtClean="0">
                <a:cs typeface="Times New Roman" panose="02020603050405020304" pitchFamily="18" charset="0"/>
              </a:rPr>
              <a:t>MATERIAIS </a:t>
            </a:r>
            <a:r>
              <a:rPr lang="pt-BR" sz="1800" b="1" dirty="0">
                <a:cs typeface="Times New Roman" panose="02020603050405020304" pitchFamily="18" charset="0"/>
              </a:rPr>
              <a:t>ELÉTRICOS.</a:t>
            </a:r>
          </a:p>
          <a:p>
            <a:pPr algn="just"/>
            <a:r>
              <a:rPr lang="pt-BR" sz="1800" b="1" dirty="0">
                <a:cs typeface="Times New Roman" panose="02020603050405020304" pitchFamily="18" charset="0"/>
              </a:rPr>
              <a:t>MOBILIÁRIOS E ELETRODOMÉSTICOS PARA NOVO CEI</a:t>
            </a:r>
          </a:p>
          <a:p>
            <a:pPr algn="just"/>
            <a:r>
              <a:rPr lang="pt-BR" sz="1800" b="1" dirty="0">
                <a:cs typeface="Times New Roman" panose="02020603050405020304" pitchFamily="18" charset="0"/>
              </a:rPr>
              <a:t>REFORMA E AMPLIAÇÃO ESCOLA FLAUSINA </a:t>
            </a:r>
            <a:r>
              <a:rPr lang="pt-BR" sz="1800" b="1" dirty="0" smtClean="0">
                <a:cs typeface="Times New Roman" panose="02020603050405020304" pitchFamily="18" charset="0"/>
              </a:rPr>
              <a:t>ASSUNÇÃO </a:t>
            </a:r>
            <a:r>
              <a:rPr lang="pt-BR" sz="1800" b="1" dirty="0">
                <a:cs typeface="Times New Roman" panose="02020603050405020304" pitchFamily="18" charset="0"/>
              </a:rPr>
              <a:t>MARINHO</a:t>
            </a:r>
          </a:p>
          <a:p>
            <a:pPr algn="just"/>
            <a:r>
              <a:rPr lang="pt-BR" sz="1800" b="1" dirty="0">
                <a:cs typeface="Times New Roman" panose="02020603050405020304" pitchFamily="18" charset="0"/>
              </a:rPr>
              <a:t>REFORMA E INSTALAÇÕES ELÉTRICAS CEI NOVO ALVORADA</a:t>
            </a:r>
          </a:p>
          <a:p>
            <a:pPr algn="just"/>
            <a:r>
              <a:rPr lang="pt-BR" sz="1800" b="1" dirty="0">
                <a:cs typeface="Times New Roman" panose="02020603050405020304" pitchFamily="18" charset="0"/>
              </a:rPr>
              <a:t>ALUNOS ATENDIDOS NA REDE: CEI </a:t>
            </a:r>
            <a:r>
              <a:rPr lang="pt-BR" sz="1800" b="1" dirty="0" smtClean="0">
                <a:cs typeface="Times New Roman" panose="02020603050405020304" pitchFamily="18" charset="0"/>
              </a:rPr>
              <a:t>4.322   E</a:t>
            </a:r>
            <a:r>
              <a:rPr lang="pt-BR" sz="1800" b="1" dirty="0">
                <a:cs typeface="Times New Roman" panose="02020603050405020304" pitchFamily="18" charset="0"/>
              </a:rPr>
              <a:t>	ESCOLA  </a:t>
            </a:r>
            <a:r>
              <a:rPr lang="pt-BR" sz="1800" b="1" dirty="0" smtClean="0">
                <a:cs typeface="Times New Roman" panose="02020603050405020304" pitchFamily="18" charset="0"/>
              </a:rPr>
              <a:t>11.030. </a:t>
            </a:r>
          </a:p>
          <a:p>
            <a:pPr algn="just"/>
            <a:r>
              <a:rPr lang="pt-BR" sz="1800" b="1" dirty="0" smtClean="0">
                <a:cs typeface="Times New Roman" panose="02020603050405020304" pitchFamily="18" charset="0"/>
              </a:rPr>
              <a:t>DESFILE ANIVERSARIO DA CIDADE E  7 DE SETEMBRO INDEPENDÊNCIA DO BRASIL</a:t>
            </a:r>
          </a:p>
          <a:p>
            <a:pPr algn="just"/>
            <a:r>
              <a:rPr lang="pt-BR" sz="1800" b="1" dirty="0" smtClean="0">
                <a:cs typeface="Times New Roman" panose="02020603050405020304" pitchFamily="18" charset="0"/>
              </a:rPr>
              <a:t>PRÊMIO PROFESSOR DESTAQUE, E DIA DO PROFISSIONAL DE EDUCAÇÃO FISICA.</a:t>
            </a:r>
          </a:p>
          <a:p>
            <a:pPr algn="just"/>
            <a:endParaRPr lang="pt-BR" sz="1800" b="1" dirty="0" smtClean="0">
              <a:cs typeface="Times New Roman" panose="02020603050405020304" pitchFamily="18" charset="0"/>
            </a:endParaRPr>
          </a:p>
        </p:txBody>
      </p:sp>
      <p:sp>
        <p:nvSpPr>
          <p:cNvPr id="7782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C43403-45D0-404B-8AFF-69A2713F7BE5}" type="slidenum">
              <a:rPr lang="pt-BR" sz="1400">
                <a:solidFill>
                  <a:schemeClr val="tx2"/>
                </a:solidFill>
              </a:rPr>
              <a:pPr eaLnBrk="1" hangingPunct="1"/>
              <a:t>49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210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4"/>
          <p:cNvSpPr>
            <a:spLocks noGrp="1"/>
          </p:cNvSpPr>
          <p:nvPr>
            <p:ph type="title"/>
          </p:nvPr>
        </p:nvSpPr>
        <p:spPr>
          <a:xfrm>
            <a:off x="0" y="2428875"/>
            <a:ext cx="9144000" cy="1143000"/>
          </a:xfrm>
        </p:spPr>
        <p:txBody>
          <a:bodyPr/>
          <a:lstStyle/>
          <a:p>
            <a:pPr eaLnBrk="1" hangingPunct="1"/>
            <a:r>
              <a:rPr lang="pt-BR" sz="6600" dirty="0" smtClean="0">
                <a:solidFill>
                  <a:srgbClr val="FFFF00"/>
                </a:solidFill>
              </a:rPr>
              <a:t>RECEITA </a:t>
            </a:r>
          </a:p>
        </p:txBody>
      </p:sp>
      <p:sp>
        <p:nvSpPr>
          <p:cNvPr id="17411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F0CE8CC-2D91-408A-8996-B4CF12334B5B}" type="slidenum">
              <a:rPr lang="pt-BR" sz="1400">
                <a:solidFill>
                  <a:schemeClr val="tx2"/>
                </a:solidFill>
              </a:rPr>
              <a:pPr eaLnBrk="1" hangingPunct="1"/>
              <a:t>5</a:t>
            </a:fld>
            <a:endParaRPr lang="pt-BR" sz="1400" dirty="0">
              <a:solidFill>
                <a:schemeClr val="tx2"/>
              </a:solidFill>
            </a:endParaRPr>
          </a:p>
        </p:txBody>
      </p:sp>
      <p:pic>
        <p:nvPicPr>
          <p:cNvPr id="17412" name="Imagem 3" descr="Imagem 7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630984" y="3429000"/>
            <a:ext cx="407797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Origem da Receita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4"/>
          <p:cNvSpPr>
            <a:spLocks noGrp="1" noChangeArrowheads="1"/>
          </p:cNvSpPr>
          <p:nvPr>
            <p:ph idx="1"/>
          </p:nvPr>
        </p:nvSpPr>
        <p:spPr>
          <a:xfrm>
            <a:off x="-2637" y="-7911"/>
            <a:ext cx="9144000" cy="632246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pt-BR" sz="2200" b="1" u="sng" dirty="0" smtClean="0">
                <a:cs typeface="Times New Roman" panose="02020603050405020304" pitchFamily="18" charset="0"/>
              </a:rPr>
              <a:t>DEPARTAMENTO CULTURA </a:t>
            </a:r>
          </a:p>
          <a:p>
            <a:pPr algn="just"/>
            <a:r>
              <a:rPr lang="pt-BR" sz="2200" b="1" dirty="0" smtClean="0">
                <a:cs typeface="Times New Roman" panose="02020603050405020304" pitchFamily="18" charset="0"/>
              </a:rPr>
              <a:t>FOLIA DE REIS</a:t>
            </a:r>
          </a:p>
          <a:p>
            <a:pPr algn="just"/>
            <a:r>
              <a:rPr lang="pt-BR" sz="2200" b="1" dirty="0" smtClean="0">
                <a:cs typeface="Times New Roman" panose="02020603050405020304" pitchFamily="18" charset="0"/>
              </a:rPr>
              <a:t>FEIRA DE ORQUÍDEAS</a:t>
            </a:r>
          </a:p>
          <a:p>
            <a:pPr algn="just"/>
            <a:r>
              <a:rPr lang="pt-BR" sz="2200" b="1" dirty="0" smtClean="0">
                <a:cs typeface="Times New Roman" panose="02020603050405020304" pitchFamily="18" charset="0"/>
              </a:rPr>
              <a:t>OFICINA DE ELABORAÇÃO DE PROJETOS CULTURAIS, OFICINA E VIVÊNCIA DE DANÇAS CIRCULARES</a:t>
            </a:r>
          </a:p>
          <a:p>
            <a:pPr algn="just"/>
            <a:r>
              <a:rPr lang="pt-BR" sz="2200" b="1" dirty="0" smtClean="0">
                <a:cs typeface="Times New Roman" panose="02020603050405020304" pitchFamily="18" charset="0"/>
              </a:rPr>
              <a:t>INSCRIÇÕES ABERTAS PARA PROJETOS ECOMODA, VIOLÃO ERUDITO, SARAU CULTURAL, AULAS DE CANTO, TEATRO ENTRE OUTROS </a:t>
            </a:r>
          </a:p>
          <a:p>
            <a:pPr algn="just"/>
            <a:r>
              <a:rPr lang="pt-BR" sz="2200" b="1" dirty="0" smtClean="0">
                <a:cs typeface="Times New Roman" panose="02020603050405020304" pitchFamily="18" charset="0"/>
              </a:rPr>
              <a:t>CONTAÇÃO DE HISTÓRIAS</a:t>
            </a:r>
          </a:p>
          <a:p>
            <a:pPr algn="just"/>
            <a:r>
              <a:rPr lang="pt-BR" sz="2200" b="1" dirty="0" smtClean="0">
                <a:cs typeface="Times New Roman" panose="02020603050405020304" pitchFamily="18" charset="0"/>
              </a:rPr>
              <a:t>DESFILE DAS ESCOLAS DE SAMBA</a:t>
            </a:r>
          </a:p>
          <a:p>
            <a:pPr algn="just"/>
            <a:r>
              <a:rPr lang="pt-BR" sz="2200" b="1" dirty="0" smtClean="0">
                <a:cs typeface="Times New Roman" panose="02020603050405020304" pitchFamily="18" charset="0"/>
              </a:rPr>
              <a:t>POSSE DO CONSELHO DA CULTURA</a:t>
            </a:r>
          </a:p>
          <a:p>
            <a:pPr algn="just"/>
            <a:r>
              <a:rPr lang="pt-BR" sz="2200" b="1" dirty="0">
                <a:cs typeface="Times New Roman" panose="02020603050405020304" pitchFamily="18" charset="0"/>
              </a:rPr>
              <a:t>APRESENTAÇÕES NO CINECLUBE BOCACINE</a:t>
            </a:r>
          </a:p>
          <a:p>
            <a:pPr algn="just"/>
            <a:r>
              <a:rPr lang="pt-BR" sz="2200" b="1" dirty="0" smtClean="0">
                <a:cs typeface="Times New Roman" panose="02020603050405020304" pitchFamily="18" charset="0"/>
              </a:rPr>
              <a:t>APRESENTAÇÃO MUSICAL E TEATRAL</a:t>
            </a:r>
          </a:p>
          <a:p>
            <a:pPr algn="just"/>
            <a:endParaRPr lang="pt-BR" sz="2400" b="1" dirty="0" smtClean="0">
              <a:cs typeface="Times New Roman" panose="02020603050405020304" pitchFamily="18" charset="0"/>
            </a:endParaRPr>
          </a:p>
        </p:txBody>
      </p:sp>
      <p:sp>
        <p:nvSpPr>
          <p:cNvPr id="7782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C43403-45D0-404B-8AFF-69A2713F7BE5}" type="slidenum">
              <a:rPr lang="pt-BR" sz="1400">
                <a:solidFill>
                  <a:schemeClr val="tx2"/>
                </a:solidFill>
              </a:rPr>
              <a:pPr eaLnBrk="1" hangingPunct="1"/>
              <a:t>50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00181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C306E1-615B-4FD9-B2C3-C092FDAC4F91}" type="slidenum">
              <a:rPr lang="pt-BR" sz="1400">
                <a:solidFill>
                  <a:schemeClr val="tx2"/>
                </a:solidFill>
              </a:rPr>
              <a:pPr eaLnBrk="1" hangingPunct="1"/>
              <a:t>51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69926"/>
            <a:ext cx="9144000" cy="31700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Secretaria Municipal de </a:t>
            </a:r>
            <a:r>
              <a:rPr lang="pt-B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Finanças, Receita e Controle 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agradece a </a:t>
            </a:r>
            <a:r>
              <a:rPr lang="pt-B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presença de todos.</a:t>
            </a: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-571500"/>
            <a:ext cx="9144000" cy="6858000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pt-BR" sz="3400" dirty="0" smtClean="0">
              <a:latin typeface="+mj-lt"/>
            </a:endParaRPr>
          </a:p>
          <a:p>
            <a:pPr marL="548640" indent="-411480" algn="just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pt-BR" sz="2300" b="1" dirty="0">
              <a:latin typeface="+mj-lt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pt-BR" sz="2000" b="1" dirty="0">
              <a:latin typeface="+mj-lt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b="1" dirty="0">
              <a:latin typeface="+mj-lt"/>
            </a:endParaRPr>
          </a:p>
        </p:txBody>
      </p:sp>
      <p:sp>
        <p:nvSpPr>
          <p:cNvPr id="18434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ED8EF6C-A63B-4693-B597-46D95866D6D6}" type="slidenum">
              <a:rPr lang="pt-BR" sz="1400">
                <a:solidFill>
                  <a:schemeClr val="tx2"/>
                </a:solidFill>
              </a:rPr>
              <a:pPr eaLnBrk="1" hangingPunct="1"/>
              <a:t>6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6148" name="Text Box 51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latin typeface="+mj-lt"/>
              </a:defRPr>
            </a:lvl1pPr>
          </a:lstStyle>
          <a:p>
            <a:pPr>
              <a:defRPr/>
            </a:pPr>
            <a:r>
              <a:rPr lang="pt-BR" dirty="0">
                <a:solidFill>
                  <a:schemeClr val="bg1"/>
                </a:solidFill>
              </a:rPr>
              <a:t>Município                                                   </a:t>
            </a:r>
            <a:r>
              <a:rPr lang="pt-BR" dirty="0" smtClean="0">
                <a:solidFill>
                  <a:schemeClr val="bg1"/>
                </a:solidFill>
              </a:rPr>
              <a:t>            </a:t>
            </a:r>
            <a:r>
              <a:rPr lang="pt-BR" dirty="0">
                <a:solidFill>
                  <a:schemeClr val="bg1"/>
                </a:solidFill>
              </a:rPr>
              <a:t>Em R$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70555809"/>
              </p:ext>
            </p:extLst>
          </p:nvPr>
        </p:nvGraphicFramePr>
        <p:xfrm>
          <a:off x="611560" y="692697"/>
          <a:ext cx="7704856" cy="6068862"/>
        </p:xfrm>
        <a:graphic>
          <a:graphicData uri="http://schemas.openxmlformats.org/drawingml/2006/table">
            <a:tbl>
              <a:tblPr lastRow="1" bandRow="1">
                <a:tableStyleId>{68D230F3-CF80-4859-8CE7-A43EE81993B5}</a:tableStyleId>
              </a:tblPr>
              <a:tblGrid>
                <a:gridCol w="4708401"/>
                <a:gridCol w="2996455"/>
              </a:tblGrid>
              <a:tr h="384511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IPTU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20.407.465,07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4511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ISS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36.657.558,59</a:t>
                      </a:r>
                    </a:p>
                  </a:txBody>
                  <a:tcPr/>
                </a:tc>
              </a:tr>
              <a:tr h="384511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Dívida Ativa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4.706.804,98</a:t>
                      </a:r>
                    </a:p>
                  </a:txBody>
                  <a:tcPr/>
                </a:tc>
              </a:tr>
              <a:tr h="384511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ITBI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4.294.186,72</a:t>
                      </a:r>
                    </a:p>
                  </a:txBody>
                  <a:tcPr/>
                </a:tc>
              </a:tr>
              <a:tr h="384511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Imp. S/</a:t>
                      </a:r>
                      <a:r>
                        <a:rPr lang="pt-BR" sz="2000" b="1" baseline="0" dirty="0" smtClean="0"/>
                        <a:t> Renda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6.757.491,58</a:t>
                      </a:r>
                    </a:p>
                  </a:txBody>
                  <a:tcPr/>
                </a:tc>
              </a:tr>
              <a:tr h="384511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Taxas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2.084.052,88</a:t>
                      </a:r>
                    </a:p>
                  </a:txBody>
                  <a:tcPr/>
                </a:tc>
              </a:tr>
              <a:tr h="384511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Receita de Contribuições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8.464.024,00</a:t>
                      </a:r>
                    </a:p>
                  </a:txBody>
                  <a:tcPr/>
                </a:tc>
              </a:tr>
              <a:tr h="38451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/>
                        <a:t>Aplicação e Rendimentos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6.755.990,61</a:t>
                      </a:r>
                    </a:p>
                  </a:txBody>
                  <a:tcPr/>
                </a:tc>
              </a:tr>
              <a:tr h="38451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/>
                        <a:t>Receita de serviços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326.091,20</a:t>
                      </a:r>
                    </a:p>
                  </a:txBody>
                  <a:tcPr/>
                </a:tc>
              </a:tr>
              <a:tr h="38451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/>
                        <a:t>Juros e Multas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2.172.254,10</a:t>
                      </a:r>
                    </a:p>
                  </a:txBody>
                  <a:tcPr/>
                </a:tc>
              </a:tr>
              <a:tr h="38451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/>
                        <a:t>Outras indenizações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1.346.374,69</a:t>
                      </a:r>
                    </a:p>
                  </a:txBody>
                  <a:tcPr/>
                </a:tc>
              </a:tr>
              <a:tr h="38451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/>
                        <a:t>Outras Receitas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12.754.258,79</a:t>
                      </a:r>
                    </a:p>
                  </a:txBody>
                  <a:tcPr/>
                </a:tc>
              </a:tr>
              <a:tr h="38451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/>
                        <a:t>Multas de Trânsito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212.773,99</a:t>
                      </a:r>
                    </a:p>
                  </a:txBody>
                  <a:tcPr/>
                </a:tc>
              </a:tr>
              <a:tr h="38451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/>
                        <a:t>Receita</a:t>
                      </a:r>
                      <a:r>
                        <a:rPr lang="pt-BR" sz="2000" b="1" baseline="0" dirty="0" smtClean="0"/>
                        <a:t> Previdenciária RPPS</a:t>
                      </a:r>
                      <a:endParaRPr lang="pt-BR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14.535.530,88</a:t>
                      </a:r>
                    </a:p>
                  </a:txBody>
                  <a:tcPr/>
                </a:tc>
              </a:tr>
              <a:tr h="52150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/>
                        <a:t>TOTAL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/>
                        <a:t>121.474.858,08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677B559-2238-4094-9A0D-98A00E239F0A}" type="slidenum">
              <a:rPr lang="pt-BR" sz="1400">
                <a:solidFill>
                  <a:schemeClr val="tx2"/>
                </a:solidFill>
              </a:rPr>
              <a:pPr eaLnBrk="1" hangingPunct="1"/>
              <a:t>7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5" name="Text Box 1043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latin typeface="+mj-lt"/>
              </a:defRPr>
            </a:lvl1pPr>
          </a:lstStyle>
          <a:p>
            <a:pPr>
              <a:defRPr/>
            </a:pPr>
            <a:r>
              <a:rPr lang="pt-BR" dirty="0">
                <a:solidFill>
                  <a:schemeClr val="bg1"/>
                </a:solidFill>
              </a:rPr>
              <a:t>União                                                             </a:t>
            </a:r>
            <a:r>
              <a:rPr lang="pt-BR" dirty="0" smtClean="0">
                <a:solidFill>
                  <a:schemeClr val="bg1"/>
                </a:solidFill>
              </a:rPr>
              <a:t>          Em </a:t>
            </a:r>
            <a:r>
              <a:rPr lang="pt-BR" dirty="0">
                <a:solidFill>
                  <a:schemeClr val="bg1"/>
                </a:solidFill>
              </a:rPr>
              <a:t>R$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9341361"/>
              </p:ext>
            </p:extLst>
          </p:nvPr>
        </p:nvGraphicFramePr>
        <p:xfrm>
          <a:off x="287524" y="1628800"/>
          <a:ext cx="8568952" cy="4023360"/>
        </p:xfrm>
        <a:graphic>
          <a:graphicData uri="http://schemas.openxmlformats.org/drawingml/2006/table">
            <a:tbl>
              <a:tblPr lastRow="1" bandRow="1">
                <a:tableStyleId>{68D230F3-CF80-4859-8CE7-A43EE81993B5}</a:tableStyleId>
              </a:tblPr>
              <a:tblGrid>
                <a:gridCol w="6444716"/>
                <a:gridCol w="2124236"/>
              </a:tblGrid>
              <a:tr h="369041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Fundo Part. Municípios – FPM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26.937.187,61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ITR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586.821,80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Saúde ( Transferências SUS)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27.208.828,07</a:t>
                      </a:r>
                      <a:endParaRPr lang="pt-BR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FNDE (Sal. Educ./ Transporte / Merenda)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3.712.970,99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Outras transf. (LC/CEX)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1.373.412,00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Recursos Convênios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637.942,02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Recursos Hidrícos (Royalties), Petróleo e</a:t>
                      </a:r>
                      <a:r>
                        <a:rPr lang="pt-BR" sz="2000" b="1" baseline="0" dirty="0" smtClean="0"/>
                        <a:t> Minerais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5.044.764,21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Transferências FUNDEB 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33.979.920,67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Transferências  F N A S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215.509,89</a:t>
                      </a:r>
                      <a:endParaRPr lang="pt-BR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/>
                        <a:t>TOTAL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u="none" dirty="0" smtClean="0"/>
                        <a:t>99.697.357,26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548640" indent="-411480" algn="just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pt-BR" sz="2300" b="1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pt-BR" sz="2000" b="1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b="1" dirty="0"/>
          </a:p>
        </p:txBody>
      </p:sp>
      <p:sp>
        <p:nvSpPr>
          <p:cNvPr id="20482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77F443E-5CE6-421F-80CA-EE3FF2E46414}" type="slidenum">
              <a:rPr lang="pt-BR" sz="1400">
                <a:solidFill>
                  <a:schemeClr val="tx2"/>
                </a:solidFill>
              </a:rPr>
              <a:pPr eaLnBrk="1" hangingPunct="1"/>
              <a:t>8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latin typeface="+mj-lt"/>
              </a:defRPr>
            </a:lvl1pPr>
          </a:lstStyle>
          <a:p>
            <a:pPr>
              <a:defRPr/>
            </a:pPr>
            <a:r>
              <a:rPr lang="pt-BR" dirty="0">
                <a:solidFill>
                  <a:schemeClr val="bg1"/>
                </a:solidFill>
              </a:rPr>
              <a:t>Estado                                                           </a:t>
            </a:r>
            <a:r>
              <a:rPr lang="pt-BR" dirty="0" smtClean="0">
                <a:solidFill>
                  <a:schemeClr val="bg1"/>
                </a:solidFill>
              </a:rPr>
              <a:t> 	Em </a:t>
            </a:r>
            <a:r>
              <a:rPr lang="pt-BR" dirty="0">
                <a:solidFill>
                  <a:schemeClr val="bg1"/>
                </a:solidFill>
              </a:rPr>
              <a:t>R$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2317520"/>
              </p:ext>
            </p:extLst>
          </p:nvPr>
        </p:nvGraphicFramePr>
        <p:xfrm>
          <a:off x="287524" y="764704"/>
          <a:ext cx="8568952" cy="3627120"/>
        </p:xfrm>
        <a:graphic>
          <a:graphicData uri="http://schemas.openxmlformats.org/drawingml/2006/table">
            <a:tbl>
              <a:tblPr lastRow="1" bandRow="1">
                <a:tableStyleId>{68D230F3-CF80-4859-8CE7-A43EE81993B5}</a:tableStyleId>
              </a:tblPr>
              <a:tblGrid>
                <a:gridCol w="6372708"/>
                <a:gridCol w="2196244"/>
              </a:tblGrid>
              <a:tr h="369041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ICMS E ICMS ECOLÓGICO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84.060.810,50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IPVA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14.412.563,16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SAÚDE(Transferências do SUS)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7.759.533,44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5.856.737,27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FUNDERSUL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3.501.104,36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292.644,00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CONVÊNIOS</a:t>
                      </a:r>
                      <a:endParaRPr lang="pt-BR" sz="20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260.000,00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Outros (IPI e CIDE)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1.242.777,41</a:t>
                      </a:r>
                    </a:p>
                  </a:txBody>
                  <a:tcPr/>
                </a:tc>
              </a:tr>
              <a:tr h="36904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/>
                        <a:t>TOTAL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116.143.392,73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4535209"/>
              </p:ext>
            </p:extLst>
          </p:nvPr>
        </p:nvGraphicFramePr>
        <p:xfrm>
          <a:off x="287524" y="4797152"/>
          <a:ext cx="8532948" cy="396240"/>
        </p:xfrm>
        <a:graphic>
          <a:graphicData uri="http://schemas.openxmlformats.org/drawingml/2006/table">
            <a:tbl>
              <a:tblPr lastRow="1" bandRow="1">
                <a:tableStyleId>{68D230F3-CF80-4859-8CE7-A43EE81993B5}</a:tableStyleId>
              </a:tblPr>
              <a:tblGrid>
                <a:gridCol w="6345932"/>
                <a:gridCol w="2187016"/>
              </a:tblGrid>
              <a:tr h="369041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Transferência de município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5.408,47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Espaço Reservado para Número de Slid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919F52D-1FDE-409D-ACB9-75881D8FBE41}" type="slidenum">
              <a:rPr lang="pt-BR" sz="1400">
                <a:solidFill>
                  <a:schemeClr val="tx2"/>
                </a:solidFill>
              </a:rPr>
              <a:pPr eaLnBrk="1" hangingPunct="1"/>
              <a:t>9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612845"/>
            <a:ext cx="9144000" cy="5632311"/>
          </a:xfrm>
          <a:prstGeom prst="rect">
            <a:avLst/>
          </a:prstGeom>
          <a:noFill/>
          <a:ln w="12700" cap="sq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endParaRPr lang="pt-BR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>
              <a:defRPr/>
            </a:pPr>
            <a:endParaRPr lang="pt-BR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>
              <a:defRPr/>
            </a:pPr>
            <a:r>
              <a:rPr lang="pt-BR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Aplicação dos Recursos </a:t>
            </a:r>
          </a:p>
          <a:p>
            <a:pPr algn="ctr">
              <a:defRPr/>
            </a:pPr>
            <a:endParaRPr lang="pt-BR" sz="40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>
              <a:defRPr/>
            </a:pPr>
            <a:r>
              <a:rPr lang="pt-BR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Arrecadados</a:t>
            </a:r>
          </a:p>
          <a:p>
            <a:pPr algn="ctr">
              <a:defRPr/>
            </a:pPr>
            <a:endParaRPr lang="pt-BR" sz="4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>
              <a:defRPr/>
            </a:pPr>
            <a:endParaRPr lang="pt-BR" sz="4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>
              <a:defRPr/>
            </a:pPr>
            <a:endParaRPr lang="pt-BR" sz="4800" b="1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32648</TotalTime>
  <Words>3383</Words>
  <Application>Microsoft Office PowerPoint</Application>
  <PresentationFormat>Apresentação na tela (4:3)</PresentationFormat>
  <Paragraphs>604</Paragraphs>
  <Slides>51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2" baseType="lpstr">
      <vt:lpstr>Tema do Office</vt:lpstr>
      <vt:lpstr>AUDIÊNCIA PÚBLICA</vt:lpstr>
      <vt:lpstr>Slide 2</vt:lpstr>
      <vt:lpstr>Slide 3</vt:lpstr>
      <vt:lpstr>Slide 4</vt:lpstr>
      <vt:lpstr>RECEITA 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DESENVOLVIMENTO ECONÔMICO</vt:lpstr>
      <vt:lpstr>Slide 22</vt:lpstr>
      <vt:lpstr>Slide 23</vt:lpstr>
      <vt:lpstr>Produção de Serviços – Atenção Básica, Atenção Especializada, Urgência e Emergência e Hospitalar 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Company>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PREFEITURA MUNICIPAL DE JARDIM - MS</dc:title>
  <dc:creator>User</dc:creator>
  <cp:lastModifiedBy>Angela</cp:lastModifiedBy>
  <cp:revision>2230</cp:revision>
  <cp:lastPrinted>2016-05-24T19:20:38Z</cp:lastPrinted>
  <dcterms:created xsi:type="dcterms:W3CDTF">2004-05-11T13:06:19Z</dcterms:created>
  <dcterms:modified xsi:type="dcterms:W3CDTF">2016-09-30T13:28:03Z</dcterms:modified>
</cp:coreProperties>
</file>